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4" r:id="rId1"/>
  </p:sldMasterIdLst>
  <p:notesMasterIdLst>
    <p:notesMasterId r:id="rId11"/>
  </p:notesMasterIdLst>
  <p:sldIdLst>
    <p:sldId id="256" r:id="rId2"/>
    <p:sldId id="257" r:id="rId3"/>
    <p:sldId id="264" r:id="rId4"/>
    <p:sldId id="258" r:id="rId5"/>
    <p:sldId id="259" r:id="rId6"/>
    <p:sldId id="260" r:id="rId7"/>
    <p:sldId id="261" r:id="rId8"/>
    <p:sldId id="262"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63" autoAdjust="0"/>
    <p:restoredTop sz="59375" autoAdjust="0"/>
  </p:normalViewPr>
  <p:slideViewPr>
    <p:cSldViewPr snapToGrid="0">
      <p:cViewPr varScale="1">
        <p:scale>
          <a:sx n="64" d="100"/>
          <a:sy n="64" d="100"/>
        </p:scale>
        <p:origin x="564" y="7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90A666-9524-46FC-8215-8E1BAAB5606F}" type="doc">
      <dgm:prSet loTypeId="urn:microsoft.com/office/officeart/2005/8/layout/hList6" loCatId="list" qsTypeId="urn:microsoft.com/office/officeart/2005/8/quickstyle/simple1" qsCatId="simple" csTypeId="urn:microsoft.com/office/officeart/2005/8/colors/colorful1" csCatId="colorful" phldr="1"/>
      <dgm:spPr/>
    </dgm:pt>
    <dgm:pt modelId="{98F182DB-055E-434B-A2EA-77A892560EDB}">
      <dgm:prSet phldrT="[Text]"/>
      <dgm:spPr/>
      <dgm:t>
        <a:bodyPr/>
        <a:lstStyle/>
        <a:p>
          <a:r>
            <a:rPr lang="en-GB" dirty="0" smtClean="0">
              <a:latin typeface="Calibri" panose="020F0502020204030204" pitchFamily="34" charset="0"/>
              <a:cs typeface="Calibri" panose="020F0502020204030204" pitchFamily="34" charset="0"/>
            </a:rPr>
            <a:t>Researching Universities and Courses</a:t>
          </a:r>
          <a:endParaRPr lang="en-GB" dirty="0">
            <a:latin typeface="Calibri" panose="020F0502020204030204" pitchFamily="34" charset="0"/>
            <a:cs typeface="Calibri" panose="020F0502020204030204" pitchFamily="34" charset="0"/>
          </a:endParaRPr>
        </a:p>
      </dgm:t>
    </dgm:pt>
    <dgm:pt modelId="{0B7EBC95-E0DB-49B9-9C13-B5EB2592F196}" type="parTrans" cxnId="{D7DBC95E-44BB-4561-9E54-46B2649AC6D5}">
      <dgm:prSet/>
      <dgm:spPr/>
      <dgm:t>
        <a:bodyPr/>
        <a:lstStyle/>
        <a:p>
          <a:endParaRPr lang="en-GB"/>
        </a:p>
      </dgm:t>
    </dgm:pt>
    <dgm:pt modelId="{725B5997-DF6F-4B8C-9F0C-025888FAA706}" type="sibTrans" cxnId="{D7DBC95E-44BB-4561-9E54-46B2649AC6D5}">
      <dgm:prSet/>
      <dgm:spPr/>
      <dgm:t>
        <a:bodyPr/>
        <a:lstStyle/>
        <a:p>
          <a:endParaRPr lang="en-GB"/>
        </a:p>
      </dgm:t>
    </dgm:pt>
    <dgm:pt modelId="{875CA771-5F2C-4769-BC3D-A5FC54054556}">
      <dgm:prSet phldrT="[Text]"/>
      <dgm:spPr/>
      <dgm:t>
        <a:bodyPr/>
        <a:lstStyle/>
        <a:p>
          <a:r>
            <a:rPr lang="en-GB" dirty="0" smtClean="0">
              <a:latin typeface="Calibri" panose="020F0502020204030204" pitchFamily="34" charset="0"/>
              <a:cs typeface="Calibri" panose="020F0502020204030204" pitchFamily="34" charset="0"/>
            </a:rPr>
            <a:t>Higher Education Exhibitions/ Virtual Open Days</a:t>
          </a:r>
          <a:endParaRPr lang="en-GB" dirty="0">
            <a:latin typeface="Calibri" panose="020F0502020204030204" pitchFamily="34" charset="0"/>
            <a:cs typeface="Calibri" panose="020F0502020204030204" pitchFamily="34" charset="0"/>
          </a:endParaRPr>
        </a:p>
      </dgm:t>
    </dgm:pt>
    <dgm:pt modelId="{DD0E73B0-7782-491E-80B6-683ED912D557}" type="parTrans" cxnId="{BB04BF60-93B3-4292-856A-55F8E270027C}">
      <dgm:prSet/>
      <dgm:spPr/>
      <dgm:t>
        <a:bodyPr/>
        <a:lstStyle/>
        <a:p>
          <a:endParaRPr lang="en-GB"/>
        </a:p>
      </dgm:t>
    </dgm:pt>
    <dgm:pt modelId="{1D673320-244E-4DAF-994F-700E62811781}" type="sibTrans" cxnId="{BB04BF60-93B3-4292-856A-55F8E270027C}">
      <dgm:prSet/>
      <dgm:spPr/>
      <dgm:t>
        <a:bodyPr/>
        <a:lstStyle/>
        <a:p>
          <a:endParaRPr lang="en-GB"/>
        </a:p>
      </dgm:t>
    </dgm:pt>
    <dgm:pt modelId="{89EC9F09-10EB-48E1-B492-C7A8CD0DCFE4}">
      <dgm:prSet phldrT="[Text]"/>
      <dgm:spPr/>
      <dgm:t>
        <a:bodyPr/>
        <a:lstStyle/>
        <a:p>
          <a:r>
            <a:rPr lang="en-GB" dirty="0" smtClean="0">
              <a:latin typeface="Calibri" panose="020F0502020204030204" pitchFamily="34" charset="0"/>
              <a:cs typeface="Calibri" panose="020F0502020204030204" pitchFamily="34" charset="0"/>
            </a:rPr>
            <a:t>LEAPS Activities</a:t>
          </a:r>
          <a:endParaRPr lang="en-GB" dirty="0">
            <a:latin typeface="Calibri" panose="020F0502020204030204" pitchFamily="34" charset="0"/>
            <a:cs typeface="Calibri" panose="020F0502020204030204" pitchFamily="34" charset="0"/>
          </a:endParaRPr>
        </a:p>
      </dgm:t>
    </dgm:pt>
    <dgm:pt modelId="{63DDFD1E-ED91-4B8F-8D4D-F1F5E5E32066}" type="sibTrans" cxnId="{2D5026D4-CF74-4E5F-8EDD-DD691B2577EF}">
      <dgm:prSet/>
      <dgm:spPr/>
      <dgm:t>
        <a:bodyPr/>
        <a:lstStyle/>
        <a:p>
          <a:endParaRPr lang="en-GB"/>
        </a:p>
      </dgm:t>
    </dgm:pt>
    <dgm:pt modelId="{CAB9647D-5F1B-4EA2-9AA2-0590159A92C6}" type="parTrans" cxnId="{2D5026D4-CF74-4E5F-8EDD-DD691B2577EF}">
      <dgm:prSet/>
      <dgm:spPr/>
      <dgm:t>
        <a:bodyPr/>
        <a:lstStyle/>
        <a:p>
          <a:endParaRPr lang="en-GB"/>
        </a:p>
      </dgm:t>
    </dgm:pt>
    <dgm:pt modelId="{F143AD81-0520-48E5-B5E7-C2B8F7FF35E6}" type="pres">
      <dgm:prSet presAssocID="{CF90A666-9524-46FC-8215-8E1BAAB5606F}" presName="Name0" presStyleCnt="0">
        <dgm:presLayoutVars>
          <dgm:dir/>
          <dgm:resizeHandles val="exact"/>
        </dgm:presLayoutVars>
      </dgm:prSet>
      <dgm:spPr/>
    </dgm:pt>
    <dgm:pt modelId="{33BBB4D8-CD83-469A-9705-0CFA88D1052A}" type="pres">
      <dgm:prSet presAssocID="{98F182DB-055E-434B-A2EA-77A892560EDB}" presName="node" presStyleLbl="node1" presStyleIdx="0" presStyleCnt="3">
        <dgm:presLayoutVars>
          <dgm:bulletEnabled val="1"/>
        </dgm:presLayoutVars>
      </dgm:prSet>
      <dgm:spPr/>
      <dgm:t>
        <a:bodyPr/>
        <a:lstStyle/>
        <a:p>
          <a:endParaRPr lang="en-GB"/>
        </a:p>
      </dgm:t>
    </dgm:pt>
    <dgm:pt modelId="{7382DBE2-7C8C-4A0C-9712-E715DB7A558A}" type="pres">
      <dgm:prSet presAssocID="{725B5997-DF6F-4B8C-9F0C-025888FAA706}" presName="sibTrans" presStyleCnt="0"/>
      <dgm:spPr/>
    </dgm:pt>
    <dgm:pt modelId="{17EF5269-1ED5-4823-AA57-EF214965F5C0}" type="pres">
      <dgm:prSet presAssocID="{875CA771-5F2C-4769-BC3D-A5FC54054556}" presName="node" presStyleLbl="node1" presStyleIdx="1" presStyleCnt="3">
        <dgm:presLayoutVars>
          <dgm:bulletEnabled val="1"/>
        </dgm:presLayoutVars>
      </dgm:prSet>
      <dgm:spPr/>
      <dgm:t>
        <a:bodyPr/>
        <a:lstStyle/>
        <a:p>
          <a:endParaRPr lang="en-GB"/>
        </a:p>
      </dgm:t>
    </dgm:pt>
    <dgm:pt modelId="{876FB908-52DA-4116-BA6F-11E98C426FFE}" type="pres">
      <dgm:prSet presAssocID="{1D673320-244E-4DAF-994F-700E62811781}" presName="sibTrans" presStyleCnt="0"/>
      <dgm:spPr/>
    </dgm:pt>
    <dgm:pt modelId="{F5C8111B-1607-47D7-A182-A8CDF992BCF4}" type="pres">
      <dgm:prSet presAssocID="{89EC9F09-10EB-48E1-B492-C7A8CD0DCFE4}" presName="node" presStyleLbl="node1" presStyleIdx="2" presStyleCnt="3">
        <dgm:presLayoutVars>
          <dgm:bulletEnabled val="1"/>
        </dgm:presLayoutVars>
      </dgm:prSet>
      <dgm:spPr/>
      <dgm:t>
        <a:bodyPr/>
        <a:lstStyle/>
        <a:p>
          <a:endParaRPr lang="en-GB"/>
        </a:p>
      </dgm:t>
    </dgm:pt>
  </dgm:ptLst>
  <dgm:cxnLst>
    <dgm:cxn modelId="{B54A2536-5B69-4623-9175-DB72EC4100F7}" type="presOf" srcId="{98F182DB-055E-434B-A2EA-77A892560EDB}" destId="{33BBB4D8-CD83-469A-9705-0CFA88D1052A}" srcOrd="0" destOrd="0" presId="urn:microsoft.com/office/officeart/2005/8/layout/hList6"/>
    <dgm:cxn modelId="{9B9C0F7F-F6BC-4EE2-9B3C-FDF82384C29B}" type="presOf" srcId="{CF90A666-9524-46FC-8215-8E1BAAB5606F}" destId="{F143AD81-0520-48E5-B5E7-C2B8F7FF35E6}" srcOrd="0" destOrd="0" presId="urn:microsoft.com/office/officeart/2005/8/layout/hList6"/>
    <dgm:cxn modelId="{D7DBC95E-44BB-4561-9E54-46B2649AC6D5}" srcId="{CF90A666-9524-46FC-8215-8E1BAAB5606F}" destId="{98F182DB-055E-434B-A2EA-77A892560EDB}" srcOrd="0" destOrd="0" parTransId="{0B7EBC95-E0DB-49B9-9C13-B5EB2592F196}" sibTransId="{725B5997-DF6F-4B8C-9F0C-025888FAA706}"/>
    <dgm:cxn modelId="{2D5026D4-CF74-4E5F-8EDD-DD691B2577EF}" srcId="{CF90A666-9524-46FC-8215-8E1BAAB5606F}" destId="{89EC9F09-10EB-48E1-B492-C7A8CD0DCFE4}" srcOrd="2" destOrd="0" parTransId="{CAB9647D-5F1B-4EA2-9AA2-0590159A92C6}" sibTransId="{63DDFD1E-ED91-4B8F-8D4D-F1F5E5E32066}"/>
    <dgm:cxn modelId="{DD00A39E-8C03-4BA0-9663-D6BEFD047469}" type="presOf" srcId="{89EC9F09-10EB-48E1-B492-C7A8CD0DCFE4}" destId="{F5C8111B-1607-47D7-A182-A8CDF992BCF4}" srcOrd="0" destOrd="0" presId="urn:microsoft.com/office/officeart/2005/8/layout/hList6"/>
    <dgm:cxn modelId="{BB04BF60-93B3-4292-856A-55F8E270027C}" srcId="{CF90A666-9524-46FC-8215-8E1BAAB5606F}" destId="{875CA771-5F2C-4769-BC3D-A5FC54054556}" srcOrd="1" destOrd="0" parTransId="{DD0E73B0-7782-491E-80B6-683ED912D557}" sibTransId="{1D673320-244E-4DAF-994F-700E62811781}"/>
    <dgm:cxn modelId="{1FC086CB-7A0C-4E62-BC8D-729E73858773}" type="presOf" srcId="{875CA771-5F2C-4769-BC3D-A5FC54054556}" destId="{17EF5269-1ED5-4823-AA57-EF214965F5C0}" srcOrd="0" destOrd="0" presId="urn:microsoft.com/office/officeart/2005/8/layout/hList6"/>
    <dgm:cxn modelId="{25988CA7-55BC-4615-BE17-07F0AC3D796F}" type="presParOf" srcId="{F143AD81-0520-48E5-B5E7-C2B8F7FF35E6}" destId="{33BBB4D8-CD83-469A-9705-0CFA88D1052A}" srcOrd="0" destOrd="0" presId="urn:microsoft.com/office/officeart/2005/8/layout/hList6"/>
    <dgm:cxn modelId="{3107C2F9-8BF8-4DDC-B086-7AC5C323B0DB}" type="presParOf" srcId="{F143AD81-0520-48E5-B5E7-C2B8F7FF35E6}" destId="{7382DBE2-7C8C-4A0C-9712-E715DB7A558A}" srcOrd="1" destOrd="0" presId="urn:microsoft.com/office/officeart/2005/8/layout/hList6"/>
    <dgm:cxn modelId="{5E1AD037-F5F4-44E6-A6D6-A790BAD66C5D}" type="presParOf" srcId="{F143AD81-0520-48E5-B5E7-C2B8F7FF35E6}" destId="{17EF5269-1ED5-4823-AA57-EF214965F5C0}" srcOrd="2" destOrd="0" presId="urn:microsoft.com/office/officeart/2005/8/layout/hList6"/>
    <dgm:cxn modelId="{E387800E-E2A8-4ED3-8BD7-0B0312C59566}" type="presParOf" srcId="{F143AD81-0520-48E5-B5E7-C2B8F7FF35E6}" destId="{876FB908-52DA-4116-BA6F-11E98C426FFE}" srcOrd="3" destOrd="0" presId="urn:microsoft.com/office/officeart/2005/8/layout/hList6"/>
    <dgm:cxn modelId="{623199A9-7754-4523-AC85-7F5EE864ACDE}" type="presParOf" srcId="{F143AD81-0520-48E5-B5E7-C2B8F7FF35E6}" destId="{F5C8111B-1607-47D7-A182-A8CDF992BCF4}"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CA1848-A020-4F11-AC2A-F86EB95E03AB}"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GB"/>
        </a:p>
      </dgm:t>
    </dgm:pt>
    <dgm:pt modelId="{9BD1CD13-4957-4FA2-9AAC-61628FD31BB4}">
      <dgm:prSet phldrT="[Text]" custT="1"/>
      <dgm:spPr/>
      <dgm:t>
        <a:bodyPr/>
        <a:lstStyle/>
        <a:p>
          <a:r>
            <a:rPr lang="en-GB" sz="2800" b="1" dirty="0" smtClean="0">
              <a:latin typeface="Calibri" panose="020F0502020204030204" pitchFamily="34" charset="0"/>
              <a:cs typeface="Calibri" panose="020F0502020204030204" pitchFamily="34" charset="0"/>
            </a:rPr>
            <a:t>LEAPS</a:t>
          </a:r>
          <a:endParaRPr lang="en-GB" sz="2800" b="1" dirty="0">
            <a:latin typeface="Calibri" panose="020F0502020204030204" pitchFamily="34" charset="0"/>
            <a:cs typeface="Calibri" panose="020F0502020204030204" pitchFamily="34" charset="0"/>
          </a:endParaRPr>
        </a:p>
      </dgm:t>
    </dgm:pt>
    <dgm:pt modelId="{F37C8FA5-F8FA-407D-ACF8-D6FD803C27FB}" type="parTrans" cxnId="{5E2A3605-A249-47DB-812C-C6AA2293CBF5}">
      <dgm:prSet/>
      <dgm:spPr/>
      <dgm:t>
        <a:bodyPr/>
        <a:lstStyle/>
        <a:p>
          <a:endParaRPr lang="en-GB"/>
        </a:p>
      </dgm:t>
    </dgm:pt>
    <dgm:pt modelId="{4CB961A2-B3D3-420F-8E30-970DE2B68926}" type="sibTrans" cxnId="{5E2A3605-A249-47DB-812C-C6AA2293CBF5}">
      <dgm:prSet/>
      <dgm:spPr/>
      <dgm:t>
        <a:bodyPr/>
        <a:lstStyle/>
        <a:p>
          <a:endParaRPr lang="en-GB"/>
        </a:p>
      </dgm:t>
    </dgm:pt>
    <dgm:pt modelId="{9AD9B788-97F5-4D2A-8331-20F67A319BAD}">
      <dgm:prSet phldrT="[Text]" custT="1"/>
      <dgm:spPr/>
      <dgm:t>
        <a:bodyPr/>
        <a:lstStyle/>
        <a:p>
          <a:r>
            <a:rPr lang="en-GB" sz="2800" b="1" dirty="0" smtClean="0">
              <a:latin typeface="Calibri" panose="020F0502020204030204" pitchFamily="34" charset="0"/>
              <a:cs typeface="Calibri" panose="020F0502020204030204" pitchFamily="34" charset="0"/>
            </a:rPr>
            <a:t>COLLEGE</a:t>
          </a:r>
          <a:endParaRPr lang="en-GB" sz="2800" b="1" dirty="0">
            <a:latin typeface="Calibri" panose="020F0502020204030204" pitchFamily="34" charset="0"/>
            <a:cs typeface="Calibri" panose="020F0502020204030204" pitchFamily="34" charset="0"/>
          </a:endParaRPr>
        </a:p>
      </dgm:t>
    </dgm:pt>
    <dgm:pt modelId="{957605E3-0702-40E3-A0FB-63D5E467D961}" type="parTrans" cxnId="{950456B6-E727-47DF-B191-DC6B5B2123BD}">
      <dgm:prSet/>
      <dgm:spPr/>
      <dgm:t>
        <a:bodyPr/>
        <a:lstStyle/>
        <a:p>
          <a:endParaRPr lang="en-GB"/>
        </a:p>
      </dgm:t>
    </dgm:pt>
    <dgm:pt modelId="{6E4F27D4-3E94-4B2B-B820-61ECB40B695A}" type="sibTrans" cxnId="{950456B6-E727-47DF-B191-DC6B5B2123BD}">
      <dgm:prSet/>
      <dgm:spPr/>
      <dgm:t>
        <a:bodyPr/>
        <a:lstStyle/>
        <a:p>
          <a:endParaRPr lang="en-GB"/>
        </a:p>
      </dgm:t>
    </dgm:pt>
    <dgm:pt modelId="{D68C4C82-F344-4AF5-BA5A-373491380D12}">
      <dgm:prSet phldrT="[Text]" custT="1"/>
      <dgm:spPr/>
      <dgm:t>
        <a:bodyPr/>
        <a:lstStyle/>
        <a:p>
          <a:r>
            <a:rPr lang="en-GB" sz="2800" b="1" dirty="0" smtClean="0">
              <a:latin typeface="Calibri" panose="020F0502020204030204" pitchFamily="34" charset="0"/>
              <a:cs typeface="Calibri" panose="020F0502020204030204" pitchFamily="34" charset="0"/>
            </a:rPr>
            <a:t>REACH</a:t>
          </a:r>
          <a:endParaRPr lang="en-GB" sz="1900" b="1" dirty="0">
            <a:latin typeface="Calibri" panose="020F0502020204030204" pitchFamily="34" charset="0"/>
            <a:cs typeface="Calibri" panose="020F0502020204030204" pitchFamily="34" charset="0"/>
          </a:endParaRPr>
        </a:p>
      </dgm:t>
    </dgm:pt>
    <dgm:pt modelId="{A295BE00-2D40-45F5-9798-59E01715563B}" type="parTrans" cxnId="{A33C64CB-1402-4138-A1DC-66FD231901A6}">
      <dgm:prSet/>
      <dgm:spPr/>
      <dgm:t>
        <a:bodyPr/>
        <a:lstStyle/>
        <a:p>
          <a:endParaRPr lang="en-GB"/>
        </a:p>
      </dgm:t>
    </dgm:pt>
    <dgm:pt modelId="{340A268B-20D6-453F-9489-8CBC0CC418FD}" type="sibTrans" cxnId="{A33C64CB-1402-4138-A1DC-66FD231901A6}">
      <dgm:prSet/>
      <dgm:spPr/>
      <dgm:t>
        <a:bodyPr/>
        <a:lstStyle/>
        <a:p>
          <a:endParaRPr lang="en-GB"/>
        </a:p>
      </dgm:t>
    </dgm:pt>
    <dgm:pt modelId="{60DB252D-69E4-4285-B829-C8C2971D8D1E}">
      <dgm:prSet phldrT="[Text]" custT="1"/>
      <dgm:spPr/>
      <dgm:t>
        <a:bodyPr/>
        <a:lstStyle/>
        <a:p>
          <a:r>
            <a:rPr lang="en-GB" sz="2800" b="1" dirty="0" smtClean="0">
              <a:latin typeface="Calibri" panose="020F0502020204030204" pitchFamily="34" charset="0"/>
              <a:cs typeface="Calibri" panose="020F0502020204030204" pitchFamily="34" charset="0"/>
            </a:rPr>
            <a:t>SUTTON TRUST</a:t>
          </a:r>
          <a:endParaRPr lang="en-GB" sz="2800" b="1" dirty="0">
            <a:latin typeface="Calibri" panose="020F0502020204030204" pitchFamily="34" charset="0"/>
            <a:cs typeface="Calibri" panose="020F0502020204030204" pitchFamily="34" charset="0"/>
          </a:endParaRPr>
        </a:p>
      </dgm:t>
    </dgm:pt>
    <dgm:pt modelId="{4E3BADB1-A594-45C0-997E-6383E8E4340D}" type="parTrans" cxnId="{EA2BCD9A-17F3-4091-ADB4-F681A09610D8}">
      <dgm:prSet/>
      <dgm:spPr/>
      <dgm:t>
        <a:bodyPr/>
        <a:lstStyle/>
        <a:p>
          <a:endParaRPr lang="en-GB"/>
        </a:p>
      </dgm:t>
    </dgm:pt>
    <dgm:pt modelId="{5462A1A7-F157-4BDB-ADF2-6625229B3301}" type="sibTrans" cxnId="{EA2BCD9A-17F3-4091-ADB4-F681A09610D8}">
      <dgm:prSet/>
      <dgm:spPr/>
      <dgm:t>
        <a:bodyPr/>
        <a:lstStyle/>
        <a:p>
          <a:endParaRPr lang="en-GB"/>
        </a:p>
      </dgm:t>
    </dgm:pt>
    <dgm:pt modelId="{21A66CFE-7A69-4D76-B72C-B0AC7755C874}">
      <dgm:prSet phldrT="[Text]" custT="1"/>
      <dgm:spPr/>
      <dgm:t>
        <a:bodyPr/>
        <a:lstStyle/>
        <a:p>
          <a:endParaRPr lang="en-GB" sz="1900" dirty="0" smtClean="0"/>
        </a:p>
        <a:p>
          <a:r>
            <a:rPr lang="en-GB" sz="2800" b="1" dirty="0" smtClean="0">
              <a:latin typeface="Calibri" panose="020F0502020204030204" pitchFamily="34" charset="0"/>
              <a:cs typeface="Calibri" panose="020F0502020204030204" pitchFamily="34" charset="0"/>
            </a:rPr>
            <a:t>ROBERTSON</a:t>
          </a:r>
        </a:p>
        <a:p>
          <a:r>
            <a:rPr lang="en-GB" sz="2800" b="1" dirty="0" smtClean="0">
              <a:latin typeface="Calibri" panose="020F0502020204030204" pitchFamily="34" charset="0"/>
              <a:cs typeface="Calibri" panose="020F0502020204030204" pitchFamily="34" charset="0"/>
            </a:rPr>
            <a:t>TRUST</a:t>
          </a:r>
        </a:p>
        <a:p>
          <a:endParaRPr lang="en-GB" sz="1900" dirty="0"/>
        </a:p>
      </dgm:t>
    </dgm:pt>
    <dgm:pt modelId="{1B50B7BB-DB8B-482E-B455-FBB0F836A464}" type="parTrans" cxnId="{BE09E84D-E0D3-49B4-A5B8-72977229CA0D}">
      <dgm:prSet/>
      <dgm:spPr/>
      <dgm:t>
        <a:bodyPr/>
        <a:lstStyle/>
        <a:p>
          <a:endParaRPr lang="en-GB"/>
        </a:p>
      </dgm:t>
    </dgm:pt>
    <dgm:pt modelId="{7E65A5DE-58FE-48FF-85DF-3F87079912B9}" type="sibTrans" cxnId="{BE09E84D-E0D3-49B4-A5B8-72977229CA0D}">
      <dgm:prSet/>
      <dgm:spPr/>
      <dgm:t>
        <a:bodyPr/>
        <a:lstStyle/>
        <a:p>
          <a:endParaRPr lang="en-GB"/>
        </a:p>
      </dgm:t>
    </dgm:pt>
    <dgm:pt modelId="{EBE2A9A1-C4FE-405C-8F4F-DE965E92DB90}" type="pres">
      <dgm:prSet presAssocID="{D8CA1848-A020-4F11-AC2A-F86EB95E03AB}" presName="diagram" presStyleCnt="0">
        <dgm:presLayoutVars>
          <dgm:dir/>
          <dgm:resizeHandles val="exact"/>
        </dgm:presLayoutVars>
      </dgm:prSet>
      <dgm:spPr/>
      <dgm:t>
        <a:bodyPr/>
        <a:lstStyle/>
        <a:p>
          <a:endParaRPr lang="en-GB"/>
        </a:p>
      </dgm:t>
    </dgm:pt>
    <dgm:pt modelId="{B2B8264E-101E-48FA-97E0-327D6D70780B}" type="pres">
      <dgm:prSet presAssocID="{9BD1CD13-4957-4FA2-9AAC-61628FD31BB4}" presName="node" presStyleLbl="node1" presStyleIdx="0" presStyleCnt="5">
        <dgm:presLayoutVars>
          <dgm:bulletEnabled val="1"/>
        </dgm:presLayoutVars>
      </dgm:prSet>
      <dgm:spPr/>
      <dgm:t>
        <a:bodyPr/>
        <a:lstStyle/>
        <a:p>
          <a:endParaRPr lang="en-GB"/>
        </a:p>
      </dgm:t>
    </dgm:pt>
    <dgm:pt modelId="{FD2F572E-EFE7-452D-AC84-E968AECBAC6C}" type="pres">
      <dgm:prSet presAssocID="{4CB961A2-B3D3-420F-8E30-970DE2B68926}" presName="sibTrans" presStyleCnt="0"/>
      <dgm:spPr/>
      <dgm:t>
        <a:bodyPr/>
        <a:lstStyle/>
        <a:p>
          <a:endParaRPr lang="en-GB"/>
        </a:p>
      </dgm:t>
    </dgm:pt>
    <dgm:pt modelId="{099D810C-D1BE-482C-924F-38A9860F348B}" type="pres">
      <dgm:prSet presAssocID="{9AD9B788-97F5-4D2A-8331-20F67A319BAD}" presName="node" presStyleLbl="node1" presStyleIdx="1" presStyleCnt="5">
        <dgm:presLayoutVars>
          <dgm:bulletEnabled val="1"/>
        </dgm:presLayoutVars>
      </dgm:prSet>
      <dgm:spPr/>
      <dgm:t>
        <a:bodyPr/>
        <a:lstStyle/>
        <a:p>
          <a:endParaRPr lang="en-GB"/>
        </a:p>
      </dgm:t>
    </dgm:pt>
    <dgm:pt modelId="{C91F3738-1EDC-465A-9049-162D2A5B9830}" type="pres">
      <dgm:prSet presAssocID="{6E4F27D4-3E94-4B2B-B820-61ECB40B695A}" presName="sibTrans" presStyleCnt="0"/>
      <dgm:spPr/>
      <dgm:t>
        <a:bodyPr/>
        <a:lstStyle/>
        <a:p>
          <a:endParaRPr lang="en-GB"/>
        </a:p>
      </dgm:t>
    </dgm:pt>
    <dgm:pt modelId="{CBF533F8-C000-4B57-A317-91D4EC0B56CE}" type="pres">
      <dgm:prSet presAssocID="{D68C4C82-F344-4AF5-BA5A-373491380D12}" presName="node" presStyleLbl="node1" presStyleIdx="2" presStyleCnt="5">
        <dgm:presLayoutVars>
          <dgm:bulletEnabled val="1"/>
        </dgm:presLayoutVars>
      </dgm:prSet>
      <dgm:spPr/>
      <dgm:t>
        <a:bodyPr/>
        <a:lstStyle/>
        <a:p>
          <a:endParaRPr lang="en-GB"/>
        </a:p>
      </dgm:t>
    </dgm:pt>
    <dgm:pt modelId="{067DA916-0167-4800-9426-AFB77289514A}" type="pres">
      <dgm:prSet presAssocID="{340A268B-20D6-453F-9489-8CBC0CC418FD}" presName="sibTrans" presStyleCnt="0"/>
      <dgm:spPr/>
      <dgm:t>
        <a:bodyPr/>
        <a:lstStyle/>
        <a:p>
          <a:endParaRPr lang="en-GB"/>
        </a:p>
      </dgm:t>
    </dgm:pt>
    <dgm:pt modelId="{77F338A1-4276-4598-9F3C-C71B65E355AE}" type="pres">
      <dgm:prSet presAssocID="{60DB252D-69E4-4285-B829-C8C2971D8D1E}" presName="node" presStyleLbl="node1" presStyleIdx="3" presStyleCnt="5">
        <dgm:presLayoutVars>
          <dgm:bulletEnabled val="1"/>
        </dgm:presLayoutVars>
      </dgm:prSet>
      <dgm:spPr/>
      <dgm:t>
        <a:bodyPr/>
        <a:lstStyle/>
        <a:p>
          <a:endParaRPr lang="en-GB"/>
        </a:p>
      </dgm:t>
    </dgm:pt>
    <dgm:pt modelId="{8D146BED-AEB6-4147-9082-F389AA965CC2}" type="pres">
      <dgm:prSet presAssocID="{5462A1A7-F157-4BDB-ADF2-6625229B3301}" presName="sibTrans" presStyleCnt="0"/>
      <dgm:spPr/>
      <dgm:t>
        <a:bodyPr/>
        <a:lstStyle/>
        <a:p>
          <a:endParaRPr lang="en-GB"/>
        </a:p>
      </dgm:t>
    </dgm:pt>
    <dgm:pt modelId="{1EB46AB7-D6C0-4CA8-A588-6830460DCBE8}" type="pres">
      <dgm:prSet presAssocID="{21A66CFE-7A69-4D76-B72C-B0AC7755C874}" presName="node" presStyleLbl="node1" presStyleIdx="4" presStyleCnt="5">
        <dgm:presLayoutVars>
          <dgm:bulletEnabled val="1"/>
        </dgm:presLayoutVars>
      </dgm:prSet>
      <dgm:spPr/>
      <dgm:t>
        <a:bodyPr/>
        <a:lstStyle/>
        <a:p>
          <a:endParaRPr lang="en-GB"/>
        </a:p>
      </dgm:t>
    </dgm:pt>
  </dgm:ptLst>
  <dgm:cxnLst>
    <dgm:cxn modelId="{51AAE008-1DB8-4959-B38C-7B965B32D009}" type="presOf" srcId="{9BD1CD13-4957-4FA2-9AAC-61628FD31BB4}" destId="{B2B8264E-101E-48FA-97E0-327D6D70780B}" srcOrd="0" destOrd="0" presId="urn:microsoft.com/office/officeart/2005/8/layout/default"/>
    <dgm:cxn modelId="{C50EF4B4-BE13-4574-A0AB-CBE4444BDA50}" type="presOf" srcId="{D8CA1848-A020-4F11-AC2A-F86EB95E03AB}" destId="{EBE2A9A1-C4FE-405C-8F4F-DE965E92DB90}" srcOrd="0" destOrd="0" presId="urn:microsoft.com/office/officeart/2005/8/layout/default"/>
    <dgm:cxn modelId="{EA2BCD9A-17F3-4091-ADB4-F681A09610D8}" srcId="{D8CA1848-A020-4F11-AC2A-F86EB95E03AB}" destId="{60DB252D-69E4-4285-B829-C8C2971D8D1E}" srcOrd="3" destOrd="0" parTransId="{4E3BADB1-A594-45C0-997E-6383E8E4340D}" sibTransId="{5462A1A7-F157-4BDB-ADF2-6625229B3301}"/>
    <dgm:cxn modelId="{BE09E84D-E0D3-49B4-A5B8-72977229CA0D}" srcId="{D8CA1848-A020-4F11-AC2A-F86EB95E03AB}" destId="{21A66CFE-7A69-4D76-B72C-B0AC7755C874}" srcOrd="4" destOrd="0" parTransId="{1B50B7BB-DB8B-482E-B455-FBB0F836A464}" sibTransId="{7E65A5DE-58FE-48FF-85DF-3F87079912B9}"/>
    <dgm:cxn modelId="{3A972F2B-9BF2-4BB3-AD0E-3F72D397B0F3}" type="presOf" srcId="{21A66CFE-7A69-4D76-B72C-B0AC7755C874}" destId="{1EB46AB7-D6C0-4CA8-A588-6830460DCBE8}" srcOrd="0" destOrd="0" presId="urn:microsoft.com/office/officeart/2005/8/layout/default"/>
    <dgm:cxn modelId="{DA1E5D48-D8FC-4138-92EC-DDEE2C8D725B}" type="presOf" srcId="{60DB252D-69E4-4285-B829-C8C2971D8D1E}" destId="{77F338A1-4276-4598-9F3C-C71B65E355AE}" srcOrd="0" destOrd="0" presId="urn:microsoft.com/office/officeart/2005/8/layout/default"/>
    <dgm:cxn modelId="{950456B6-E727-47DF-B191-DC6B5B2123BD}" srcId="{D8CA1848-A020-4F11-AC2A-F86EB95E03AB}" destId="{9AD9B788-97F5-4D2A-8331-20F67A319BAD}" srcOrd="1" destOrd="0" parTransId="{957605E3-0702-40E3-A0FB-63D5E467D961}" sibTransId="{6E4F27D4-3E94-4B2B-B820-61ECB40B695A}"/>
    <dgm:cxn modelId="{508F0028-87B6-4844-A8DE-FCFB7D20A6A3}" type="presOf" srcId="{9AD9B788-97F5-4D2A-8331-20F67A319BAD}" destId="{099D810C-D1BE-482C-924F-38A9860F348B}" srcOrd="0" destOrd="0" presId="urn:microsoft.com/office/officeart/2005/8/layout/default"/>
    <dgm:cxn modelId="{DEEDC7FD-D41E-447C-B8B8-3E3F2C81D2EB}" type="presOf" srcId="{D68C4C82-F344-4AF5-BA5A-373491380D12}" destId="{CBF533F8-C000-4B57-A317-91D4EC0B56CE}" srcOrd="0" destOrd="0" presId="urn:microsoft.com/office/officeart/2005/8/layout/default"/>
    <dgm:cxn modelId="{5E2A3605-A249-47DB-812C-C6AA2293CBF5}" srcId="{D8CA1848-A020-4F11-AC2A-F86EB95E03AB}" destId="{9BD1CD13-4957-4FA2-9AAC-61628FD31BB4}" srcOrd="0" destOrd="0" parTransId="{F37C8FA5-F8FA-407D-ACF8-D6FD803C27FB}" sibTransId="{4CB961A2-B3D3-420F-8E30-970DE2B68926}"/>
    <dgm:cxn modelId="{A33C64CB-1402-4138-A1DC-66FD231901A6}" srcId="{D8CA1848-A020-4F11-AC2A-F86EB95E03AB}" destId="{D68C4C82-F344-4AF5-BA5A-373491380D12}" srcOrd="2" destOrd="0" parTransId="{A295BE00-2D40-45F5-9798-59E01715563B}" sibTransId="{340A268B-20D6-453F-9489-8CBC0CC418FD}"/>
    <dgm:cxn modelId="{E0667AF7-F75F-4B60-9C19-F448053FA2AB}" type="presParOf" srcId="{EBE2A9A1-C4FE-405C-8F4F-DE965E92DB90}" destId="{B2B8264E-101E-48FA-97E0-327D6D70780B}" srcOrd="0" destOrd="0" presId="urn:microsoft.com/office/officeart/2005/8/layout/default"/>
    <dgm:cxn modelId="{4CF2BEDE-A482-4196-AAE2-3F858129AF6E}" type="presParOf" srcId="{EBE2A9A1-C4FE-405C-8F4F-DE965E92DB90}" destId="{FD2F572E-EFE7-452D-AC84-E968AECBAC6C}" srcOrd="1" destOrd="0" presId="urn:microsoft.com/office/officeart/2005/8/layout/default"/>
    <dgm:cxn modelId="{995C08AF-A01B-4204-BC90-4E0048627833}" type="presParOf" srcId="{EBE2A9A1-C4FE-405C-8F4F-DE965E92DB90}" destId="{099D810C-D1BE-482C-924F-38A9860F348B}" srcOrd="2" destOrd="0" presId="urn:microsoft.com/office/officeart/2005/8/layout/default"/>
    <dgm:cxn modelId="{3A3E82E1-3044-4A94-BA13-3FC385A7F33B}" type="presParOf" srcId="{EBE2A9A1-C4FE-405C-8F4F-DE965E92DB90}" destId="{C91F3738-1EDC-465A-9049-162D2A5B9830}" srcOrd="3" destOrd="0" presId="urn:microsoft.com/office/officeart/2005/8/layout/default"/>
    <dgm:cxn modelId="{217CE7F5-247B-485C-A6EA-E09EB86C2DC1}" type="presParOf" srcId="{EBE2A9A1-C4FE-405C-8F4F-DE965E92DB90}" destId="{CBF533F8-C000-4B57-A317-91D4EC0B56CE}" srcOrd="4" destOrd="0" presId="urn:microsoft.com/office/officeart/2005/8/layout/default"/>
    <dgm:cxn modelId="{6E3F999C-7E19-465E-8904-B292065F1692}" type="presParOf" srcId="{EBE2A9A1-C4FE-405C-8F4F-DE965E92DB90}" destId="{067DA916-0167-4800-9426-AFB77289514A}" srcOrd="5" destOrd="0" presId="urn:microsoft.com/office/officeart/2005/8/layout/default"/>
    <dgm:cxn modelId="{065AA42C-7D2A-436C-BD5A-F572763C636E}" type="presParOf" srcId="{EBE2A9A1-C4FE-405C-8F4F-DE965E92DB90}" destId="{77F338A1-4276-4598-9F3C-C71B65E355AE}" srcOrd="6" destOrd="0" presId="urn:microsoft.com/office/officeart/2005/8/layout/default"/>
    <dgm:cxn modelId="{D3392462-0261-422E-A7AA-05B250D269C1}" type="presParOf" srcId="{EBE2A9A1-C4FE-405C-8F4F-DE965E92DB90}" destId="{8D146BED-AEB6-4147-9082-F389AA965CC2}" srcOrd="7" destOrd="0" presId="urn:microsoft.com/office/officeart/2005/8/layout/default"/>
    <dgm:cxn modelId="{1223C522-A3AA-4179-A69A-3AE6CBE9109C}" type="presParOf" srcId="{EBE2A9A1-C4FE-405C-8F4F-DE965E92DB90}" destId="{1EB46AB7-D6C0-4CA8-A588-6830460DCBE8}"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628CDA2-F09F-419B-AD7A-B8D108972815}" type="datetimeFigureOut">
              <a:rPr lang="en-GB" smtClean="0"/>
              <a:t>05/02/2021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B94C1A-BEE4-4DCA-9A4F-C1CD2B2DFB6B}" type="slidenum">
              <a:rPr lang="en-GB" smtClean="0"/>
              <a:t>‹#›</a:t>
            </a:fld>
            <a:endParaRPr lang="en-GB"/>
          </a:p>
        </p:txBody>
      </p:sp>
    </p:spTree>
    <p:extLst>
      <p:ext uri="{BB962C8B-B14F-4D97-AF65-F5344CB8AC3E}">
        <p14:creationId xmlns:p14="http://schemas.microsoft.com/office/powerpoint/2010/main" val="698506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0B94C1A-BEE4-4DCA-9A4F-C1CD2B2DFB6B}" type="slidenum">
              <a:rPr lang="en-GB" smtClean="0"/>
              <a:t>1</a:t>
            </a:fld>
            <a:endParaRPr lang="en-GB"/>
          </a:p>
        </p:txBody>
      </p:sp>
    </p:spTree>
    <p:extLst>
      <p:ext uri="{BB962C8B-B14F-4D97-AF65-F5344CB8AC3E}">
        <p14:creationId xmlns:p14="http://schemas.microsoft.com/office/powerpoint/2010/main" val="24625178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0B94C1A-BEE4-4DCA-9A4F-C1CD2B2DFB6B}" type="slidenum">
              <a:rPr lang="en-GB" smtClean="0"/>
              <a:t>3</a:t>
            </a:fld>
            <a:endParaRPr lang="en-GB"/>
          </a:p>
        </p:txBody>
      </p:sp>
    </p:spTree>
    <p:extLst>
      <p:ext uri="{BB962C8B-B14F-4D97-AF65-F5344CB8AC3E}">
        <p14:creationId xmlns:p14="http://schemas.microsoft.com/office/powerpoint/2010/main" val="609807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0B94C1A-BEE4-4DCA-9A4F-C1CD2B2DFB6B}" type="slidenum">
              <a:rPr lang="en-GB" smtClean="0"/>
              <a:t>4</a:t>
            </a:fld>
            <a:endParaRPr lang="en-GB"/>
          </a:p>
        </p:txBody>
      </p:sp>
    </p:spTree>
    <p:extLst>
      <p:ext uri="{BB962C8B-B14F-4D97-AF65-F5344CB8AC3E}">
        <p14:creationId xmlns:p14="http://schemas.microsoft.com/office/powerpoint/2010/main" val="3475400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0B94C1A-BEE4-4DCA-9A4F-C1CD2B2DFB6B}" type="slidenum">
              <a:rPr lang="en-GB" smtClean="0"/>
              <a:t>5</a:t>
            </a:fld>
            <a:endParaRPr lang="en-GB"/>
          </a:p>
        </p:txBody>
      </p:sp>
    </p:spTree>
    <p:extLst>
      <p:ext uri="{BB962C8B-B14F-4D97-AF65-F5344CB8AC3E}">
        <p14:creationId xmlns:p14="http://schemas.microsoft.com/office/powerpoint/2010/main" val="562016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200" b="1" kern="1200" dirty="0" smtClean="0">
                <a:solidFill>
                  <a:schemeClr val="tx1"/>
                </a:solidFill>
                <a:effectLst/>
                <a:latin typeface="+mn-lt"/>
                <a:ea typeface="+mn-ea"/>
                <a:cs typeface="+mn-cs"/>
              </a:rPr>
              <a:t>Take advantage of any visits organised by school or universities – many of our partners offer these</a:t>
            </a:r>
            <a:endParaRPr lang="en-GB" sz="1200" kern="1200" dirty="0" smtClean="0">
              <a:solidFill>
                <a:schemeClr val="tx1"/>
              </a:solidFill>
              <a:effectLst/>
              <a:latin typeface="+mn-lt"/>
              <a:ea typeface="+mn-ea"/>
              <a:cs typeface="+mn-cs"/>
            </a:endParaRPr>
          </a:p>
          <a:p>
            <a:pPr lvl="0"/>
            <a:r>
              <a:rPr lang="en-GB" sz="1200" b="1" kern="1200" dirty="0" smtClean="0">
                <a:solidFill>
                  <a:schemeClr val="tx1"/>
                </a:solidFill>
                <a:effectLst/>
                <a:latin typeface="+mn-lt"/>
                <a:ea typeface="+mn-ea"/>
                <a:cs typeface="+mn-cs"/>
              </a:rPr>
              <a:t>Attend the HE exhibition to get final and further information before application </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Attend open days usually June onwards of all interested Universities</a:t>
            </a:r>
            <a:endParaRPr lang="en-GB" dirty="0"/>
          </a:p>
        </p:txBody>
      </p:sp>
      <p:sp>
        <p:nvSpPr>
          <p:cNvPr id="4" name="Slide Number Placeholder 3"/>
          <p:cNvSpPr>
            <a:spLocks noGrp="1"/>
          </p:cNvSpPr>
          <p:nvPr>
            <p:ph type="sldNum" sz="quarter" idx="10"/>
          </p:nvPr>
        </p:nvSpPr>
        <p:spPr/>
        <p:txBody>
          <a:bodyPr/>
          <a:lstStyle/>
          <a:p>
            <a:fld id="{10B94C1A-BEE4-4DCA-9A4F-C1CD2B2DFB6B}" type="slidenum">
              <a:rPr lang="en-GB" smtClean="0"/>
              <a:t>6</a:t>
            </a:fld>
            <a:endParaRPr lang="en-GB"/>
          </a:p>
        </p:txBody>
      </p:sp>
    </p:spTree>
    <p:extLst>
      <p:ext uri="{BB962C8B-B14F-4D97-AF65-F5344CB8AC3E}">
        <p14:creationId xmlns:p14="http://schemas.microsoft.com/office/powerpoint/2010/main" val="34605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smtClean="0">
                <a:solidFill>
                  <a:schemeClr val="tx1"/>
                </a:solidFill>
                <a:effectLst/>
                <a:latin typeface="+mn-lt"/>
                <a:ea typeface="+mn-ea"/>
                <a:cs typeface="+mn-cs"/>
              </a:rPr>
              <a:t>LEAPS</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Widening participation programme funded through Higher Education to increase progression in SE Scotland, aim is to encourage &amp; advise students in schools where HE numbers are below average, pupils eligible for support are signed up in school for participation in all events.</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COLLEGE</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2+2 Integrated degree involves 2 years at college followed by a guaranteed UNI place in year 3 and 4, smaller classes better prep and less grade requirement --- specific subjects on offer</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REACH</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Provides extra support and guidance for high demand courses, must be registered for this</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(see leaflet)</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Architecture</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Law</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Medicine</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Vet medicine</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SUTTON TRUST</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One week summer school at University for selected Scottish schools and pupils in S5 (session yesterday in school) see myself or Mrs McGee for more details but fully funded for successful applicants &amp; currently opened for application, looked on favourably by all Universities</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 </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ROBERTSON TRUST</a:t>
            </a:r>
            <a:endParaRPr lang="en-GB" sz="1200" kern="1200" dirty="0" smtClean="0">
              <a:solidFill>
                <a:schemeClr val="tx1"/>
              </a:solidFill>
              <a:effectLst/>
              <a:latin typeface="+mn-lt"/>
              <a:ea typeface="+mn-ea"/>
              <a:cs typeface="+mn-cs"/>
            </a:endParaRPr>
          </a:p>
          <a:p>
            <a:r>
              <a:rPr lang="en-GB" sz="1200" b="1" kern="1200" dirty="0" smtClean="0">
                <a:solidFill>
                  <a:schemeClr val="tx1"/>
                </a:solidFill>
                <a:effectLst/>
                <a:latin typeface="+mn-lt"/>
                <a:ea typeface="+mn-ea"/>
                <a:cs typeface="+mn-cs"/>
              </a:rPr>
              <a:t>Offer up to 4 students in Lornshill when in S6 to apply for a full funded scholarship bursary to help with the financial cost of University, specific criteria is applied for the school to select pupils.</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10B94C1A-BEE4-4DCA-9A4F-C1CD2B2DFB6B}" type="slidenum">
              <a:rPr lang="en-GB" smtClean="0"/>
              <a:t>7</a:t>
            </a:fld>
            <a:endParaRPr lang="en-GB"/>
          </a:p>
        </p:txBody>
      </p:sp>
    </p:spTree>
    <p:extLst>
      <p:ext uri="{BB962C8B-B14F-4D97-AF65-F5344CB8AC3E}">
        <p14:creationId xmlns:p14="http://schemas.microsoft.com/office/powerpoint/2010/main" val="2306283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0B94C1A-BEE4-4DCA-9A4F-C1CD2B2DFB6B}" type="slidenum">
              <a:rPr lang="en-GB" smtClean="0"/>
              <a:t>8</a:t>
            </a:fld>
            <a:endParaRPr lang="en-GB"/>
          </a:p>
        </p:txBody>
      </p:sp>
    </p:spTree>
    <p:extLst>
      <p:ext uri="{BB962C8B-B14F-4D97-AF65-F5344CB8AC3E}">
        <p14:creationId xmlns:p14="http://schemas.microsoft.com/office/powerpoint/2010/main" val="36650618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F3C48D9-A8D9-4B1B-A06C-B3594F1F0520}" type="datetimeFigureOut">
              <a:rPr lang="en-GB" smtClean="0"/>
              <a:t>05/02/2021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38E9EA-9559-45F4-A3C4-5437C2973566}" type="slidenum">
              <a:rPr lang="en-GB" smtClean="0"/>
              <a:t>‹#›</a:t>
            </a:fld>
            <a:endParaRPr lang="en-GB"/>
          </a:p>
        </p:txBody>
      </p:sp>
    </p:spTree>
    <p:extLst>
      <p:ext uri="{BB962C8B-B14F-4D97-AF65-F5344CB8AC3E}">
        <p14:creationId xmlns:p14="http://schemas.microsoft.com/office/powerpoint/2010/main" val="3387424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3C48D9-A8D9-4B1B-A06C-B3594F1F0520}" type="datetimeFigureOut">
              <a:rPr lang="en-GB" smtClean="0"/>
              <a:t>05/02/2021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38E9EA-9559-45F4-A3C4-5437C2973566}" type="slidenum">
              <a:rPr lang="en-GB" smtClean="0"/>
              <a:t>‹#›</a:t>
            </a:fld>
            <a:endParaRPr lang="en-GB"/>
          </a:p>
        </p:txBody>
      </p:sp>
    </p:spTree>
    <p:extLst>
      <p:ext uri="{BB962C8B-B14F-4D97-AF65-F5344CB8AC3E}">
        <p14:creationId xmlns:p14="http://schemas.microsoft.com/office/powerpoint/2010/main" val="354177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3C48D9-A8D9-4B1B-A06C-B3594F1F0520}" type="datetimeFigureOut">
              <a:rPr lang="en-GB" smtClean="0"/>
              <a:t>05/02/2021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38E9EA-9559-45F4-A3C4-5437C2973566}" type="slidenum">
              <a:rPr lang="en-GB" smtClean="0"/>
              <a:t>‹#›</a:t>
            </a:fld>
            <a:endParaRPr lang="en-GB"/>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902849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3C48D9-A8D9-4B1B-A06C-B3594F1F0520}" type="datetimeFigureOut">
              <a:rPr lang="en-GB" smtClean="0"/>
              <a:t>05/02/2021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38E9EA-9559-45F4-A3C4-5437C2973566}" type="slidenum">
              <a:rPr lang="en-GB" smtClean="0"/>
              <a:t>‹#›</a:t>
            </a:fld>
            <a:endParaRPr lang="en-GB"/>
          </a:p>
        </p:txBody>
      </p:sp>
    </p:spTree>
    <p:extLst>
      <p:ext uri="{BB962C8B-B14F-4D97-AF65-F5344CB8AC3E}">
        <p14:creationId xmlns:p14="http://schemas.microsoft.com/office/powerpoint/2010/main" val="27494286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3C48D9-A8D9-4B1B-A06C-B3594F1F0520}" type="datetimeFigureOut">
              <a:rPr lang="en-GB" smtClean="0"/>
              <a:t>05/02/2021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38E9EA-9559-45F4-A3C4-5437C2973566}"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0785107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3C48D9-A8D9-4B1B-A06C-B3594F1F0520}" type="datetimeFigureOut">
              <a:rPr lang="en-GB" smtClean="0"/>
              <a:t>05/02/2021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38E9EA-9559-45F4-A3C4-5437C2973566}" type="slidenum">
              <a:rPr lang="en-GB" smtClean="0"/>
              <a:t>‹#›</a:t>
            </a:fld>
            <a:endParaRPr lang="en-GB"/>
          </a:p>
        </p:txBody>
      </p:sp>
    </p:spTree>
    <p:extLst>
      <p:ext uri="{BB962C8B-B14F-4D97-AF65-F5344CB8AC3E}">
        <p14:creationId xmlns:p14="http://schemas.microsoft.com/office/powerpoint/2010/main" val="852542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3C48D9-A8D9-4B1B-A06C-B3594F1F0520}" type="datetimeFigureOut">
              <a:rPr lang="en-GB" smtClean="0"/>
              <a:t>05/02/2021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38E9EA-9559-45F4-A3C4-5437C2973566}" type="slidenum">
              <a:rPr lang="en-GB" smtClean="0"/>
              <a:t>‹#›</a:t>
            </a:fld>
            <a:endParaRPr lang="en-GB"/>
          </a:p>
        </p:txBody>
      </p:sp>
    </p:spTree>
    <p:extLst>
      <p:ext uri="{BB962C8B-B14F-4D97-AF65-F5344CB8AC3E}">
        <p14:creationId xmlns:p14="http://schemas.microsoft.com/office/powerpoint/2010/main" val="31765344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3C48D9-A8D9-4B1B-A06C-B3594F1F0520}" type="datetimeFigureOut">
              <a:rPr lang="en-GB" smtClean="0"/>
              <a:t>05/02/2021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38E9EA-9559-45F4-A3C4-5437C2973566}" type="slidenum">
              <a:rPr lang="en-GB" smtClean="0"/>
              <a:t>‹#›</a:t>
            </a:fld>
            <a:endParaRPr lang="en-GB"/>
          </a:p>
        </p:txBody>
      </p:sp>
    </p:spTree>
    <p:extLst>
      <p:ext uri="{BB962C8B-B14F-4D97-AF65-F5344CB8AC3E}">
        <p14:creationId xmlns:p14="http://schemas.microsoft.com/office/powerpoint/2010/main" val="887570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3C48D9-A8D9-4B1B-A06C-B3594F1F0520}" type="datetimeFigureOut">
              <a:rPr lang="en-GB" smtClean="0"/>
              <a:t>05/02/2021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38E9EA-9559-45F4-A3C4-5437C2973566}" type="slidenum">
              <a:rPr lang="en-GB" smtClean="0"/>
              <a:t>‹#›</a:t>
            </a:fld>
            <a:endParaRPr lang="en-GB"/>
          </a:p>
        </p:txBody>
      </p:sp>
    </p:spTree>
    <p:extLst>
      <p:ext uri="{BB962C8B-B14F-4D97-AF65-F5344CB8AC3E}">
        <p14:creationId xmlns:p14="http://schemas.microsoft.com/office/powerpoint/2010/main" val="3178896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F3C48D9-A8D9-4B1B-A06C-B3594F1F0520}" type="datetimeFigureOut">
              <a:rPr lang="en-GB" smtClean="0"/>
              <a:t>05/02/2021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938E9EA-9559-45F4-A3C4-5437C2973566}" type="slidenum">
              <a:rPr lang="en-GB" smtClean="0"/>
              <a:t>‹#›</a:t>
            </a:fld>
            <a:endParaRPr lang="en-GB"/>
          </a:p>
        </p:txBody>
      </p:sp>
    </p:spTree>
    <p:extLst>
      <p:ext uri="{BB962C8B-B14F-4D97-AF65-F5344CB8AC3E}">
        <p14:creationId xmlns:p14="http://schemas.microsoft.com/office/powerpoint/2010/main" val="1845679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F3C48D9-A8D9-4B1B-A06C-B3594F1F0520}" type="datetimeFigureOut">
              <a:rPr lang="en-GB" smtClean="0"/>
              <a:t>05/02/2021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38E9EA-9559-45F4-A3C4-5437C2973566}" type="slidenum">
              <a:rPr lang="en-GB" smtClean="0"/>
              <a:t>‹#›</a:t>
            </a:fld>
            <a:endParaRPr lang="en-GB"/>
          </a:p>
        </p:txBody>
      </p:sp>
    </p:spTree>
    <p:extLst>
      <p:ext uri="{BB962C8B-B14F-4D97-AF65-F5344CB8AC3E}">
        <p14:creationId xmlns:p14="http://schemas.microsoft.com/office/powerpoint/2010/main" val="122590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F3C48D9-A8D9-4B1B-A06C-B3594F1F0520}" type="datetimeFigureOut">
              <a:rPr lang="en-GB" smtClean="0"/>
              <a:t>05/02/2021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938E9EA-9559-45F4-A3C4-5437C2973566}" type="slidenum">
              <a:rPr lang="en-GB" smtClean="0"/>
              <a:t>‹#›</a:t>
            </a:fld>
            <a:endParaRPr lang="en-GB"/>
          </a:p>
        </p:txBody>
      </p:sp>
    </p:spTree>
    <p:extLst>
      <p:ext uri="{BB962C8B-B14F-4D97-AF65-F5344CB8AC3E}">
        <p14:creationId xmlns:p14="http://schemas.microsoft.com/office/powerpoint/2010/main" val="19469416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F3C48D9-A8D9-4B1B-A06C-B3594F1F0520}" type="datetimeFigureOut">
              <a:rPr lang="en-GB" smtClean="0"/>
              <a:t>05/02/2021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938E9EA-9559-45F4-A3C4-5437C2973566}" type="slidenum">
              <a:rPr lang="en-GB" smtClean="0"/>
              <a:t>‹#›</a:t>
            </a:fld>
            <a:endParaRPr lang="en-GB"/>
          </a:p>
        </p:txBody>
      </p:sp>
    </p:spTree>
    <p:extLst>
      <p:ext uri="{BB962C8B-B14F-4D97-AF65-F5344CB8AC3E}">
        <p14:creationId xmlns:p14="http://schemas.microsoft.com/office/powerpoint/2010/main" val="2908890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3C48D9-A8D9-4B1B-A06C-B3594F1F0520}" type="datetimeFigureOut">
              <a:rPr lang="en-GB" smtClean="0"/>
              <a:t>05/02/2021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938E9EA-9559-45F4-A3C4-5437C2973566}" type="slidenum">
              <a:rPr lang="en-GB" smtClean="0"/>
              <a:t>‹#›</a:t>
            </a:fld>
            <a:endParaRPr lang="en-GB"/>
          </a:p>
        </p:txBody>
      </p:sp>
    </p:spTree>
    <p:extLst>
      <p:ext uri="{BB962C8B-B14F-4D97-AF65-F5344CB8AC3E}">
        <p14:creationId xmlns:p14="http://schemas.microsoft.com/office/powerpoint/2010/main" val="184918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3C48D9-A8D9-4B1B-A06C-B3594F1F0520}" type="datetimeFigureOut">
              <a:rPr lang="en-GB" smtClean="0"/>
              <a:t>05/02/2021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38E9EA-9559-45F4-A3C4-5437C2973566}" type="slidenum">
              <a:rPr lang="en-GB" smtClean="0"/>
              <a:t>‹#›</a:t>
            </a:fld>
            <a:endParaRPr lang="en-GB"/>
          </a:p>
        </p:txBody>
      </p:sp>
    </p:spTree>
    <p:extLst>
      <p:ext uri="{BB962C8B-B14F-4D97-AF65-F5344CB8AC3E}">
        <p14:creationId xmlns:p14="http://schemas.microsoft.com/office/powerpoint/2010/main" val="32793804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F3C48D9-A8D9-4B1B-A06C-B3594F1F0520}" type="datetimeFigureOut">
              <a:rPr lang="en-GB" smtClean="0"/>
              <a:t>05/02/2021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938E9EA-9559-45F4-A3C4-5437C2973566}" type="slidenum">
              <a:rPr lang="en-GB" smtClean="0"/>
              <a:t>‹#›</a:t>
            </a:fld>
            <a:endParaRPr lang="en-GB"/>
          </a:p>
        </p:txBody>
      </p:sp>
    </p:spTree>
    <p:extLst>
      <p:ext uri="{BB962C8B-B14F-4D97-AF65-F5344CB8AC3E}">
        <p14:creationId xmlns:p14="http://schemas.microsoft.com/office/powerpoint/2010/main" val="14568684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F3C48D9-A8D9-4B1B-A06C-B3594F1F0520}" type="datetimeFigureOut">
              <a:rPr lang="en-GB" smtClean="0"/>
              <a:t>05/02/2021</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938E9EA-9559-45F4-A3C4-5437C2973566}" type="slidenum">
              <a:rPr lang="en-GB" smtClean="0"/>
              <a:t>‹#›</a:t>
            </a:fld>
            <a:endParaRPr lang="en-GB"/>
          </a:p>
        </p:txBody>
      </p:sp>
    </p:spTree>
    <p:extLst>
      <p:ext uri="{BB962C8B-B14F-4D97-AF65-F5344CB8AC3E}">
        <p14:creationId xmlns:p14="http://schemas.microsoft.com/office/powerpoint/2010/main" val="3308998795"/>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www.therobertsontrust.org.uk/scholars" TargetMode="External"/><Relationship Id="rId3" Type="http://schemas.openxmlformats.org/officeDocument/2006/relationships/hyperlink" Target="http://www.ucas.com/" TargetMode="External"/><Relationship Id="rId7" Type="http://schemas.openxmlformats.org/officeDocument/2006/relationships/hyperlink" Target="http://www.summerschools.suttontrust.com/"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hyperlink" Target="http://www.ed.ac.uk/STUDENT-RECRUITMENT/WIDENING-PARTICIPATION/REACH" TargetMode="External"/><Relationship Id="rId5" Type="http://schemas.openxmlformats.org/officeDocument/2006/relationships/hyperlink" Target="http://www.leapsonline.org/" TargetMode="External"/><Relationship Id="rId10" Type="http://schemas.openxmlformats.org/officeDocument/2006/relationships/hyperlink" Target="http://www.applytouni.com/" TargetMode="External"/><Relationship Id="rId4" Type="http://schemas.openxmlformats.org/officeDocument/2006/relationships/hyperlink" Target="http://www.forthvalley.ac.uk/" TargetMode="External"/><Relationship Id="rId9" Type="http://schemas.openxmlformats.org/officeDocument/2006/relationships/hyperlink" Target="http://www.saas.gov.uk/"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78813" y="3873113"/>
            <a:ext cx="7766936" cy="1646302"/>
          </a:xfrm>
        </p:spPr>
        <p:txBody>
          <a:bodyPr/>
          <a:lstStyle/>
          <a:p>
            <a:r>
              <a:rPr lang="en-GB" b="1" dirty="0" smtClean="0">
                <a:latin typeface="Calibri" panose="020F0502020204030204" pitchFamily="34" charset="0"/>
                <a:cs typeface="Calibri" panose="020F0502020204030204" pitchFamily="34" charset="0"/>
              </a:rPr>
              <a:t>Information Session</a:t>
            </a:r>
            <a:endParaRPr lang="en-GB" b="1" dirty="0">
              <a:latin typeface="Calibri" panose="020F0502020204030204" pitchFamily="34" charset="0"/>
              <a:cs typeface="Calibri" panose="020F0502020204030204" pitchFamily="34" charset="0"/>
            </a:endParaRPr>
          </a:p>
        </p:txBody>
      </p:sp>
      <p:sp>
        <p:nvSpPr>
          <p:cNvPr id="3" name="Subtitle 2"/>
          <p:cNvSpPr>
            <a:spLocks noGrp="1"/>
          </p:cNvSpPr>
          <p:nvPr>
            <p:ph type="subTitle" idx="1"/>
          </p:nvPr>
        </p:nvSpPr>
        <p:spPr>
          <a:xfrm>
            <a:off x="-1278813" y="5519415"/>
            <a:ext cx="7766936" cy="1096899"/>
          </a:xfrm>
        </p:spPr>
        <p:txBody>
          <a:bodyPr>
            <a:normAutofit/>
          </a:bodyPr>
          <a:lstStyle/>
          <a:p>
            <a:r>
              <a:rPr lang="en-GB" sz="2400" b="1" dirty="0" smtClean="0">
                <a:latin typeface="Calibri" panose="020F0502020204030204" pitchFamily="34" charset="0"/>
                <a:cs typeface="Calibri" panose="020F0502020204030204" pitchFamily="34" charset="0"/>
              </a:rPr>
              <a:t>Lornshill Academy</a:t>
            </a:r>
            <a:endParaRPr lang="en-GB" sz="2400" b="1"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3"/>
          <a:stretch>
            <a:fillRect/>
          </a:stretch>
        </p:blipFill>
        <p:spPr>
          <a:xfrm>
            <a:off x="3627159" y="0"/>
            <a:ext cx="5721927" cy="3933825"/>
          </a:xfrm>
          <a:prstGeom prst="rect">
            <a:avLst/>
          </a:prstGeom>
        </p:spPr>
      </p:pic>
    </p:spTree>
    <p:extLst>
      <p:ext uri="{BB962C8B-B14F-4D97-AF65-F5344CB8AC3E}">
        <p14:creationId xmlns:p14="http://schemas.microsoft.com/office/powerpoint/2010/main" val="30047472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08454"/>
          </a:xfrm>
        </p:spPr>
        <p:txBody>
          <a:bodyPr/>
          <a:lstStyle/>
          <a:p>
            <a:r>
              <a:rPr lang="en-GB" b="1" dirty="0" smtClean="0">
                <a:latin typeface="Calibri" panose="020F0502020204030204" pitchFamily="34" charset="0"/>
                <a:cs typeface="Calibri" panose="020F0502020204030204" pitchFamily="34" charset="0"/>
              </a:rPr>
              <a:t>UCAS Selection Process</a:t>
            </a:r>
            <a:endParaRPr lang="en-GB" b="1" dirty="0">
              <a:latin typeface="Calibri" panose="020F0502020204030204" pitchFamily="34" charset="0"/>
              <a:cs typeface="Calibri" panose="020F0502020204030204" pitchFamily="34" charset="0"/>
            </a:endParaRPr>
          </a:p>
        </p:txBody>
      </p:sp>
      <p:sp>
        <p:nvSpPr>
          <p:cNvPr id="4" name="Content Placeholder 3"/>
          <p:cNvSpPr>
            <a:spLocks noGrp="1"/>
          </p:cNvSpPr>
          <p:nvPr>
            <p:ph idx="1"/>
          </p:nvPr>
        </p:nvSpPr>
        <p:spPr>
          <a:xfrm>
            <a:off x="677334" y="1870363"/>
            <a:ext cx="8596668" cy="4170999"/>
          </a:xfrm>
        </p:spPr>
        <p:txBody>
          <a:bodyPr>
            <a:normAutofit/>
          </a:bodyPr>
          <a:lstStyle/>
          <a:p>
            <a:pPr marL="0" indent="0">
              <a:buNone/>
            </a:pPr>
            <a:r>
              <a:rPr lang="en-GB" sz="2800" dirty="0" smtClean="0">
                <a:latin typeface="Calibri" panose="020F0502020204030204" pitchFamily="34" charset="0"/>
                <a:cs typeface="Calibri" panose="020F0502020204030204" pitchFamily="34" charset="0"/>
              </a:rPr>
              <a:t>Selection:</a:t>
            </a:r>
          </a:p>
          <a:p>
            <a:r>
              <a:rPr lang="en-GB" sz="2800" dirty="0" smtClean="0">
                <a:latin typeface="Calibri" panose="020F0502020204030204" pitchFamily="34" charset="0"/>
                <a:cs typeface="Calibri" panose="020F0502020204030204" pitchFamily="34" charset="0"/>
              </a:rPr>
              <a:t>We look for a minimum of 4 Nat 5 passes (mostly at A/B)</a:t>
            </a:r>
          </a:p>
          <a:p>
            <a:r>
              <a:rPr lang="en-GB" sz="2800" dirty="0" smtClean="0">
                <a:latin typeface="Calibri" panose="020F0502020204030204" pitchFamily="34" charset="0"/>
                <a:cs typeface="Calibri" panose="020F0502020204030204" pitchFamily="34" charset="0"/>
              </a:rPr>
              <a:t>We look again after the S5 results and look for 2 or more Highers at A/B</a:t>
            </a:r>
          </a:p>
          <a:p>
            <a:r>
              <a:rPr lang="en-GB" sz="2800" dirty="0" smtClean="0">
                <a:latin typeface="Calibri" panose="020F0502020204030204" pitchFamily="34" charset="0"/>
                <a:cs typeface="Calibri" panose="020F0502020204030204" pitchFamily="34" charset="0"/>
              </a:rPr>
              <a:t>Data capture form</a:t>
            </a:r>
          </a:p>
          <a:p>
            <a:pPr marL="0" indent="0">
              <a:buNone/>
            </a:pPr>
            <a:endParaRPr lang="en-GB"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13352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UCAS Preparation</a:t>
            </a:r>
            <a:endParaRPr lang="en-GB" dirty="0"/>
          </a:p>
        </p:txBody>
      </p:sp>
      <p:sp>
        <p:nvSpPr>
          <p:cNvPr id="3" name="Content Placeholder 2"/>
          <p:cNvSpPr>
            <a:spLocks noGrp="1"/>
          </p:cNvSpPr>
          <p:nvPr>
            <p:ph idx="1"/>
          </p:nvPr>
        </p:nvSpPr>
        <p:spPr>
          <a:xfrm>
            <a:off x="677334" y="1399309"/>
            <a:ext cx="8596668" cy="4642053"/>
          </a:xfrm>
        </p:spPr>
        <p:txBody>
          <a:bodyPr/>
          <a:lstStyle/>
          <a:p>
            <a:r>
              <a:rPr lang="en-GB" sz="2400" dirty="0" smtClean="0">
                <a:latin typeface="Calibri" panose="020F0502020204030204" pitchFamily="34" charset="0"/>
                <a:cs typeface="Calibri" panose="020F0502020204030204" pitchFamily="34" charset="0"/>
              </a:rPr>
              <a:t>Work </a:t>
            </a:r>
            <a:r>
              <a:rPr lang="en-GB" sz="2400" dirty="0">
                <a:latin typeface="Calibri" panose="020F0502020204030204" pitchFamily="34" charset="0"/>
                <a:cs typeface="Calibri" panose="020F0502020204030204" pitchFamily="34" charset="0"/>
              </a:rPr>
              <a:t>starts with potential UCAS/HE applicants via workshops/ 1-1 interviews led by LEAPS – this is ongoing in S5/S6</a:t>
            </a:r>
          </a:p>
          <a:p>
            <a:r>
              <a:rPr lang="en-GB" sz="2400" dirty="0">
                <a:latin typeface="Calibri" panose="020F0502020204030204" pitchFamily="34" charset="0"/>
                <a:cs typeface="Calibri" panose="020F0502020204030204" pitchFamily="34" charset="0"/>
              </a:rPr>
              <a:t>Students supported with registration on UCAS website </a:t>
            </a:r>
            <a:endParaRPr lang="en-GB" sz="2400" dirty="0" smtClean="0">
              <a:latin typeface="Calibri" panose="020F0502020204030204" pitchFamily="34" charset="0"/>
              <a:cs typeface="Calibri" panose="020F0502020204030204" pitchFamily="34" charset="0"/>
            </a:endParaRPr>
          </a:p>
          <a:p>
            <a:r>
              <a:rPr lang="en-GB" sz="2400" dirty="0" smtClean="0">
                <a:latin typeface="Calibri" panose="020F0502020204030204" pitchFamily="34" charset="0"/>
                <a:cs typeface="Calibri" panose="020F0502020204030204" pitchFamily="34" charset="0"/>
              </a:rPr>
              <a:t>Personal </a:t>
            </a:r>
            <a:r>
              <a:rPr lang="en-GB" sz="2400" dirty="0">
                <a:latin typeface="Calibri" panose="020F0502020204030204" pitchFamily="34" charset="0"/>
                <a:cs typeface="Calibri" panose="020F0502020204030204" pitchFamily="34" charset="0"/>
              </a:rPr>
              <a:t>statement workshops </a:t>
            </a:r>
            <a:r>
              <a:rPr lang="en-GB" sz="2400" dirty="0" smtClean="0">
                <a:latin typeface="Calibri" panose="020F0502020204030204" pitchFamily="34" charset="0"/>
                <a:cs typeface="Calibri" panose="020F0502020204030204" pitchFamily="34" charset="0"/>
              </a:rPr>
              <a:t>delivered through Google Classroom led by </a:t>
            </a:r>
            <a:r>
              <a:rPr lang="en-GB" sz="2400" dirty="0">
                <a:latin typeface="Calibri" panose="020F0502020204030204" pitchFamily="34" charset="0"/>
                <a:cs typeface="Calibri" panose="020F0502020204030204" pitchFamily="34" charset="0"/>
              </a:rPr>
              <a:t>universities</a:t>
            </a:r>
          </a:p>
          <a:p>
            <a:r>
              <a:rPr lang="en-GB" sz="2400" dirty="0">
                <a:latin typeface="Calibri" panose="020F0502020204030204" pitchFamily="34" charset="0"/>
                <a:cs typeface="Calibri" panose="020F0502020204030204" pitchFamily="34" charset="0"/>
              </a:rPr>
              <a:t>Students are assigned a UCAS mentor who will work closely with them throughout the </a:t>
            </a:r>
            <a:r>
              <a:rPr lang="en-GB" sz="2400" dirty="0" smtClean="0">
                <a:latin typeface="Calibri" panose="020F0502020204030204" pitchFamily="34" charset="0"/>
                <a:cs typeface="Calibri" panose="020F0502020204030204" pitchFamily="34" charset="0"/>
              </a:rPr>
              <a:t>application process</a:t>
            </a:r>
            <a:endParaRPr lang="en-GB" sz="2400" dirty="0">
              <a:latin typeface="Calibri" panose="020F0502020204030204" pitchFamily="34" charset="0"/>
              <a:cs typeface="Calibri" panose="020F0502020204030204" pitchFamily="34" charset="0"/>
            </a:endParaRPr>
          </a:p>
          <a:p>
            <a:r>
              <a:rPr lang="en-GB" sz="2400" dirty="0" smtClean="0">
                <a:latin typeface="Calibri" panose="020F0502020204030204" pitchFamily="34" charset="0"/>
                <a:cs typeface="Calibri" panose="020F0502020204030204" pitchFamily="34" charset="0"/>
              </a:rPr>
              <a:t>Applications are completed by pupils and references </a:t>
            </a:r>
            <a:r>
              <a:rPr lang="en-GB" sz="2400" dirty="0">
                <a:latin typeface="Calibri" panose="020F0502020204030204" pitchFamily="34" charset="0"/>
                <a:cs typeface="Calibri" panose="020F0502020204030204" pitchFamily="34" charset="0"/>
              </a:rPr>
              <a:t>are completed by </a:t>
            </a:r>
            <a:r>
              <a:rPr lang="en-GB" sz="2400" dirty="0" smtClean="0">
                <a:latin typeface="Calibri" panose="020F0502020204030204" pitchFamily="34" charset="0"/>
                <a:cs typeface="Calibri" panose="020F0502020204030204" pitchFamily="34" charset="0"/>
              </a:rPr>
              <a:t>mentors</a:t>
            </a:r>
          </a:p>
          <a:p>
            <a:r>
              <a:rPr lang="en-GB" sz="2400" dirty="0" smtClean="0">
                <a:latin typeface="Calibri" panose="020F0502020204030204" pitchFamily="34" charset="0"/>
                <a:cs typeface="Calibri" panose="020F0502020204030204" pitchFamily="34" charset="0"/>
              </a:rPr>
              <a:t>Applications </a:t>
            </a:r>
            <a:r>
              <a:rPr lang="en-GB" sz="2400" dirty="0">
                <a:latin typeface="Calibri" panose="020F0502020204030204" pitchFamily="34" charset="0"/>
                <a:cs typeface="Calibri" panose="020F0502020204030204" pitchFamily="34" charset="0"/>
              </a:rPr>
              <a:t>are sent by Miss McEwan</a:t>
            </a:r>
          </a:p>
          <a:p>
            <a:endParaRPr lang="en-GB" dirty="0"/>
          </a:p>
        </p:txBody>
      </p:sp>
    </p:spTree>
    <p:extLst>
      <p:ext uri="{BB962C8B-B14F-4D97-AF65-F5344CB8AC3E}">
        <p14:creationId xmlns:p14="http://schemas.microsoft.com/office/powerpoint/2010/main" val="1562749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23454"/>
            <a:ext cx="8596668" cy="1320800"/>
          </a:xfrm>
        </p:spPr>
        <p:txBody>
          <a:bodyPr/>
          <a:lstStyle/>
          <a:p>
            <a:r>
              <a:rPr lang="en-GB" dirty="0" smtClean="0">
                <a:latin typeface="Calibri" panose="020F0502020204030204" pitchFamily="34" charset="0"/>
                <a:cs typeface="Calibri" panose="020F0502020204030204" pitchFamily="34" charset="0"/>
              </a:rPr>
              <a:t>Key Dates for UCAS Applications</a:t>
            </a:r>
            <a:endParaRPr lang="en-GB" dirty="0">
              <a:latin typeface="Calibri" panose="020F0502020204030204" pitchFamily="34" charset="0"/>
              <a:cs typeface="Calibri" panose="020F0502020204030204" pitchFamily="34" charset="0"/>
            </a:endParaRPr>
          </a:p>
        </p:txBody>
      </p:sp>
      <p:sp>
        <p:nvSpPr>
          <p:cNvPr id="4" name="Content Placeholder 3"/>
          <p:cNvSpPr>
            <a:spLocks noGrp="1"/>
          </p:cNvSpPr>
          <p:nvPr>
            <p:ph idx="1"/>
          </p:nvPr>
        </p:nvSpPr>
        <p:spPr>
          <a:xfrm>
            <a:off x="677334" y="1468582"/>
            <a:ext cx="8596668" cy="5153891"/>
          </a:xfrm>
        </p:spPr>
        <p:txBody>
          <a:bodyPr>
            <a:noAutofit/>
          </a:bodyPr>
          <a:lstStyle/>
          <a:p>
            <a:pPr lvl="0"/>
            <a:r>
              <a:rPr lang="en-GB" sz="2000" dirty="0" smtClean="0">
                <a:solidFill>
                  <a:schemeClr val="tx1"/>
                </a:solidFill>
                <a:latin typeface="Calibri" panose="020F0502020204030204" pitchFamily="34" charset="0"/>
                <a:cs typeface="Calibri" panose="020F0502020204030204" pitchFamily="34" charset="0"/>
              </a:rPr>
              <a:t>August of S5 – </a:t>
            </a:r>
            <a:r>
              <a:rPr lang="en-GB" sz="2000" dirty="0">
                <a:solidFill>
                  <a:schemeClr val="tx1"/>
                </a:solidFill>
                <a:latin typeface="Calibri" panose="020F0502020204030204" pitchFamily="34" charset="0"/>
                <a:cs typeface="Calibri" panose="020F0502020204030204" pitchFamily="34" charset="0"/>
              </a:rPr>
              <a:t>identify pupils who </a:t>
            </a:r>
            <a:r>
              <a:rPr lang="en-GB" sz="2000" dirty="0" smtClean="0">
                <a:solidFill>
                  <a:schemeClr val="tx1"/>
                </a:solidFill>
                <a:latin typeface="Calibri" panose="020F0502020204030204" pitchFamily="34" charset="0"/>
                <a:cs typeface="Calibri" panose="020F0502020204030204" pitchFamily="34" charset="0"/>
              </a:rPr>
              <a:t>may wish </a:t>
            </a:r>
            <a:r>
              <a:rPr lang="en-GB" sz="2000" dirty="0">
                <a:solidFill>
                  <a:schemeClr val="tx1"/>
                </a:solidFill>
                <a:latin typeface="Calibri" panose="020F0502020204030204" pitchFamily="34" charset="0"/>
                <a:cs typeface="Calibri" panose="020F0502020204030204" pitchFamily="34" charset="0"/>
              </a:rPr>
              <a:t>to apply UCAS (select on </a:t>
            </a:r>
            <a:r>
              <a:rPr lang="en-GB" sz="2000" dirty="0" smtClean="0">
                <a:solidFill>
                  <a:schemeClr val="tx1"/>
                </a:solidFill>
                <a:latin typeface="Calibri" panose="020F0502020204030204" pitchFamily="34" charset="0"/>
                <a:cs typeface="Calibri" panose="020F0502020204030204" pitchFamily="34" charset="0"/>
              </a:rPr>
              <a:t>S4 results</a:t>
            </a:r>
            <a:r>
              <a:rPr lang="en-GB" sz="2000" dirty="0">
                <a:solidFill>
                  <a:schemeClr val="tx1"/>
                </a:solidFill>
                <a:latin typeface="Calibri" panose="020F0502020204030204" pitchFamily="34" charset="0"/>
                <a:cs typeface="Calibri" panose="020F0502020204030204" pitchFamily="34" charset="0"/>
              </a:rPr>
              <a:t>)</a:t>
            </a:r>
          </a:p>
          <a:p>
            <a:pPr lvl="0"/>
            <a:r>
              <a:rPr lang="en-GB" sz="2000" dirty="0" smtClean="0">
                <a:solidFill>
                  <a:schemeClr val="tx1"/>
                </a:solidFill>
                <a:latin typeface="Calibri" panose="020F0502020204030204" pitchFamily="34" charset="0"/>
                <a:cs typeface="Calibri" panose="020F0502020204030204" pitchFamily="34" charset="0"/>
              </a:rPr>
              <a:t>January – Parental Information Evening </a:t>
            </a:r>
          </a:p>
          <a:p>
            <a:pPr lvl="0"/>
            <a:r>
              <a:rPr lang="en-GB" sz="2000" dirty="0" smtClean="0">
                <a:solidFill>
                  <a:schemeClr val="tx1"/>
                </a:solidFill>
                <a:latin typeface="Calibri" panose="020F0502020204030204" pitchFamily="34" charset="0"/>
                <a:cs typeface="Calibri" panose="020F0502020204030204" pitchFamily="34" charset="0"/>
              </a:rPr>
              <a:t>January – Summer – LEAPS interviews/ UCAS preparation activities and personal statements started </a:t>
            </a:r>
          </a:p>
          <a:p>
            <a:pPr lvl="0"/>
            <a:r>
              <a:rPr lang="en-GB" sz="2000" dirty="0" smtClean="0">
                <a:solidFill>
                  <a:schemeClr val="tx1"/>
                </a:solidFill>
                <a:latin typeface="Calibri" panose="020F0502020204030204" pitchFamily="34" charset="0"/>
                <a:cs typeface="Calibri" panose="020F0502020204030204" pitchFamily="34" charset="0"/>
              </a:rPr>
              <a:t>August – Register on UCAS website and start application/ be allocated a UCAS Mentor</a:t>
            </a:r>
          </a:p>
          <a:p>
            <a:pPr lvl="0"/>
            <a:r>
              <a:rPr lang="en-GB" sz="2000" dirty="0" smtClean="0">
                <a:solidFill>
                  <a:schemeClr val="tx1"/>
                </a:solidFill>
                <a:latin typeface="Calibri" panose="020F0502020204030204" pitchFamily="34" charset="0"/>
                <a:cs typeface="Calibri" panose="020F0502020204030204" pitchFamily="34" charset="0"/>
              </a:rPr>
              <a:t>October – </a:t>
            </a:r>
            <a:r>
              <a:rPr lang="en-GB" sz="2000" dirty="0">
                <a:solidFill>
                  <a:schemeClr val="tx1"/>
                </a:solidFill>
                <a:latin typeface="Calibri" panose="020F0502020204030204" pitchFamily="34" charset="0"/>
                <a:cs typeface="Calibri" panose="020F0502020204030204" pitchFamily="34" charset="0"/>
              </a:rPr>
              <a:t>Deadline date for the following: Oxford, Cambridge, Royal </a:t>
            </a:r>
            <a:r>
              <a:rPr lang="en-GB" sz="2000" dirty="0" smtClean="0">
                <a:solidFill>
                  <a:schemeClr val="tx1"/>
                </a:solidFill>
                <a:latin typeface="Calibri" panose="020F0502020204030204" pitchFamily="34" charset="0"/>
                <a:cs typeface="Calibri" panose="020F0502020204030204" pitchFamily="34" charset="0"/>
              </a:rPr>
              <a:t>Conservatoire </a:t>
            </a:r>
            <a:r>
              <a:rPr lang="en-GB" sz="2000" dirty="0">
                <a:solidFill>
                  <a:schemeClr val="tx1"/>
                </a:solidFill>
                <a:latin typeface="Calibri" panose="020F0502020204030204" pitchFamily="34" charset="0"/>
                <a:cs typeface="Calibri" panose="020F0502020204030204" pitchFamily="34" charset="0"/>
              </a:rPr>
              <a:t>(Music/ Acting), Medicine, Dentistry and </a:t>
            </a:r>
            <a:r>
              <a:rPr lang="en-GB" sz="2000" dirty="0" smtClean="0">
                <a:solidFill>
                  <a:schemeClr val="tx1"/>
                </a:solidFill>
                <a:latin typeface="Calibri" panose="020F0502020204030204" pitchFamily="34" charset="0"/>
                <a:cs typeface="Calibri" panose="020F0502020204030204" pitchFamily="34" charset="0"/>
              </a:rPr>
              <a:t>Vet Medicine</a:t>
            </a:r>
          </a:p>
          <a:p>
            <a:pPr lvl="0"/>
            <a:r>
              <a:rPr lang="en-GB" sz="2000" dirty="0" smtClean="0">
                <a:solidFill>
                  <a:schemeClr val="tx1"/>
                </a:solidFill>
                <a:latin typeface="Calibri" panose="020F0502020204030204" pitchFamily="34" charset="0"/>
                <a:cs typeface="Calibri" panose="020F0502020204030204" pitchFamily="34" charset="0"/>
              </a:rPr>
              <a:t>November – ALL APPLICATIONS MUST BE COMPLETED BY PUPILS</a:t>
            </a:r>
            <a:endParaRPr lang="en-GB" sz="2000" dirty="0">
              <a:solidFill>
                <a:schemeClr val="tx1"/>
              </a:solidFill>
              <a:latin typeface="Calibri" panose="020F0502020204030204" pitchFamily="34" charset="0"/>
              <a:cs typeface="Calibri" panose="020F0502020204030204" pitchFamily="34" charset="0"/>
            </a:endParaRPr>
          </a:p>
          <a:p>
            <a:pPr lvl="0"/>
            <a:r>
              <a:rPr lang="en-GB" sz="2000" dirty="0" smtClean="0">
                <a:solidFill>
                  <a:schemeClr val="tx1"/>
                </a:solidFill>
                <a:latin typeface="Calibri" panose="020F0502020204030204" pitchFamily="34" charset="0"/>
                <a:cs typeface="Calibri" panose="020F0502020204030204" pitchFamily="34" charset="0"/>
              </a:rPr>
              <a:t>December </a:t>
            </a:r>
            <a:r>
              <a:rPr lang="en-GB" sz="2000" dirty="0">
                <a:solidFill>
                  <a:schemeClr val="tx1"/>
                </a:solidFill>
                <a:latin typeface="Calibri" panose="020F0502020204030204" pitchFamily="34" charset="0"/>
                <a:cs typeface="Calibri" panose="020F0502020204030204" pitchFamily="34" charset="0"/>
              </a:rPr>
              <a:t>– School finish all </a:t>
            </a:r>
            <a:r>
              <a:rPr lang="en-GB" sz="2000" dirty="0" smtClean="0">
                <a:solidFill>
                  <a:schemeClr val="tx1"/>
                </a:solidFill>
                <a:latin typeface="Calibri" panose="020F0502020204030204" pitchFamily="34" charset="0"/>
                <a:cs typeface="Calibri" panose="020F0502020204030204" pitchFamily="34" charset="0"/>
              </a:rPr>
              <a:t>references and all applications are sent </a:t>
            </a:r>
            <a:r>
              <a:rPr lang="en-GB" sz="2000" dirty="0">
                <a:solidFill>
                  <a:schemeClr val="tx1"/>
                </a:solidFill>
                <a:latin typeface="Calibri" panose="020F0502020204030204" pitchFamily="34" charset="0"/>
                <a:cs typeface="Calibri" panose="020F0502020204030204" pitchFamily="34" charset="0"/>
              </a:rPr>
              <a:t>to UCAS </a:t>
            </a:r>
            <a:r>
              <a:rPr lang="en-GB" sz="2000" dirty="0" smtClean="0">
                <a:solidFill>
                  <a:schemeClr val="tx1"/>
                </a:solidFill>
                <a:latin typeface="Calibri" panose="020F0502020204030204" pitchFamily="34" charset="0"/>
                <a:cs typeface="Calibri" panose="020F0502020204030204" pitchFamily="34" charset="0"/>
              </a:rPr>
              <a:t>(</a:t>
            </a:r>
            <a:r>
              <a:rPr lang="en-GB" sz="2000" dirty="0">
                <a:solidFill>
                  <a:schemeClr val="tx1"/>
                </a:solidFill>
                <a:latin typeface="Calibri" panose="020F0502020204030204" pitchFamily="34" charset="0"/>
                <a:cs typeface="Calibri" panose="020F0502020204030204" pitchFamily="34" charset="0"/>
              </a:rPr>
              <a:t>cost to send £</a:t>
            </a:r>
            <a:r>
              <a:rPr lang="en-GB" sz="2000" dirty="0" smtClean="0">
                <a:solidFill>
                  <a:schemeClr val="tx1"/>
                </a:solidFill>
                <a:latin typeface="Calibri" panose="020F0502020204030204" pitchFamily="34" charset="0"/>
                <a:cs typeface="Calibri" panose="020F0502020204030204" pitchFamily="34" charset="0"/>
              </a:rPr>
              <a:t>26 </a:t>
            </a:r>
            <a:r>
              <a:rPr lang="en-GB" sz="2000" dirty="0">
                <a:solidFill>
                  <a:schemeClr val="tx1"/>
                </a:solidFill>
                <a:latin typeface="Calibri" panose="020F0502020204030204" pitchFamily="34" charset="0"/>
                <a:cs typeface="Calibri" panose="020F0502020204030204" pitchFamily="34" charset="0"/>
              </a:rPr>
              <a:t>for max 5 courses</a:t>
            </a:r>
            <a:r>
              <a:rPr lang="en-GB" sz="2000" dirty="0" smtClean="0">
                <a:solidFill>
                  <a:schemeClr val="tx1"/>
                </a:solidFill>
                <a:latin typeface="Calibri" panose="020F0502020204030204" pitchFamily="34" charset="0"/>
                <a:cs typeface="Calibri" panose="020F0502020204030204" pitchFamily="34" charset="0"/>
              </a:rPr>
              <a:t>)</a:t>
            </a:r>
            <a:endParaRPr lang="en-GB" sz="20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63754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alibri" panose="020F0502020204030204" pitchFamily="34" charset="0"/>
                <a:cs typeface="Calibri" panose="020F0502020204030204" pitchFamily="34" charset="0"/>
              </a:rPr>
              <a:t>SUBJECT CHOICE/GRADES</a:t>
            </a:r>
            <a:endParaRPr lang="en-GB" dirty="0">
              <a:latin typeface="Calibri" panose="020F0502020204030204" pitchFamily="34" charset="0"/>
              <a:cs typeface="Calibri" panose="020F0502020204030204" pitchFamily="34" charset="0"/>
            </a:endParaRPr>
          </a:p>
        </p:txBody>
      </p:sp>
      <p:sp>
        <p:nvSpPr>
          <p:cNvPr id="4" name="Content Placeholder 3"/>
          <p:cNvSpPr>
            <a:spLocks noGrp="1"/>
          </p:cNvSpPr>
          <p:nvPr>
            <p:ph idx="1"/>
          </p:nvPr>
        </p:nvSpPr>
        <p:spPr>
          <a:xfrm>
            <a:off x="677334" y="1270000"/>
            <a:ext cx="8596668" cy="4895273"/>
          </a:xfrm>
        </p:spPr>
        <p:txBody>
          <a:bodyPr>
            <a:normAutofit/>
          </a:bodyPr>
          <a:lstStyle/>
          <a:p>
            <a:pPr lvl="0"/>
            <a:r>
              <a:rPr lang="en-GB" sz="2400" u="sng" dirty="0">
                <a:solidFill>
                  <a:schemeClr val="tx1"/>
                </a:solidFill>
                <a:latin typeface="Calibri" panose="020F0502020204030204" pitchFamily="34" charset="0"/>
                <a:cs typeface="Calibri" panose="020F0502020204030204" pitchFamily="34" charset="0"/>
              </a:rPr>
              <a:t>A</a:t>
            </a:r>
            <a:r>
              <a:rPr lang="en-GB" sz="2400" u="sng" dirty="0" smtClean="0">
                <a:solidFill>
                  <a:schemeClr val="tx1"/>
                </a:solidFill>
                <a:latin typeface="Calibri" panose="020F0502020204030204" pitchFamily="34" charset="0"/>
                <a:cs typeface="Calibri" panose="020F0502020204030204" pitchFamily="34" charset="0"/>
              </a:rPr>
              <a:t>ll</a:t>
            </a:r>
            <a:r>
              <a:rPr lang="en-GB" sz="2400" dirty="0" smtClean="0">
                <a:solidFill>
                  <a:schemeClr val="tx1"/>
                </a:solidFill>
                <a:latin typeface="Calibri" panose="020F0502020204030204" pitchFamily="34" charset="0"/>
                <a:cs typeface="Calibri" panose="020F0502020204030204" pitchFamily="34" charset="0"/>
              </a:rPr>
              <a:t> </a:t>
            </a:r>
            <a:r>
              <a:rPr lang="en-GB" sz="2400" dirty="0">
                <a:solidFill>
                  <a:schemeClr val="tx1"/>
                </a:solidFill>
                <a:latin typeface="Calibri" panose="020F0502020204030204" pitchFamily="34" charset="0"/>
                <a:cs typeface="Calibri" panose="020F0502020204030204" pitchFamily="34" charset="0"/>
              </a:rPr>
              <a:t>universities in Scotland state their entrance requirements </a:t>
            </a:r>
            <a:r>
              <a:rPr lang="en-GB" sz="2400" dirty="0" smtClean="0">
                <a:solidFill>
                  <a:schemeClr val="tx1"/>
                </a:solidFill>
                <a:latin typeface="Calibri" panose="020F0502020204030204" pitchFamily="34" charset="0"/>
                <a:cs typeface="Calibri" panose="020F0502020204030204" pitchFamily="34" charset="0"/>
              </a:rPr>
              <a:t>in Highers </a:t>
            </a:r>
            <a:r>
              <a:rPr lang="en-GB" sz="2400" dirty="0">
                <a:solidFill>
                  <a:schemeClr val="tx1"/>
                </a:solidFill>
                <a:latin typeface="Calibri" panose="020F0502020204030204" pitchFamily="34" charset="0"/>
                <a:cs typeface="Calibri" panose="020F0502020204030204" pitchFamily="34" charset="0"/>
              </a:rPr>
              <a:t>so it’s important to get these </a:t>
            </a:r>
            <a:r>
              <a:rPr lang="en-GB" sz="2400" u="sng" dirty="0">
                <a:solidFill>
                  <a:schemeClr val="tx1"/>
                </a:solidFill>
                <a:latin typeface="Calibri" panose="020F0502020204030204" pitchFamily="34" charset="0"/>
                <a:cs typeface="Calibri" panose="020F0502020204030204" pitchFamily="34" charset="0"/>
              </a:rPr>
              <a:t>first</a:t>
            </a:r>
            <a:r>
              <a:rPr lang="en-GB" sz="2400" dirty="0">
                <a:solidFill>
                  <a:schemeClr val="tx1"/>
                </a:solidFill>
                <a:latin typeface="Calibri" panose="020F0502020204030204" pitchFamily="34" charset="0"/>
                <a:cs typeface="Calibri" panose="020F0502020204030204" pitchFamily="34" charset="0"/>
              </a:rPr>
              <a:t> before considering an </a:t>
            </a:r>
            <a:r>
              <a:rPr lang="en-GB" sz="2400" dirty="0" smtClean="0">
                <a:solidFill>
                  <a:schemeClr val="tx1"/>
                </a:solidFill>
                <a:latin typeface="Calibri" panose="020F0502020204030204" pitchFamily="34" charset="0"/>
                <a:cs typeface="Calibri" panose="020F0502020204030204" pitchFamily="34" charset="0"/>
              </a:rPr>
              <a:t>Advanced Higher in S6</a:t>
            </a:r>
            <a:endParaRPr lang="en-GB" sz="2400" dirty="0">
              <a:solidFill>
                <a:schemeClr val="tx1"/>
              </a:solidFill>
              <a:latin typeface="Calibri" panose="020F0502020204030204" pitchFamily="34" charset="0"/>
              <a:cs typeface="Calibri" panose="020F0502020204030204" pitchFamily="34" charset="0"/>
            </a:endParaRPr>
          </a:p>
          <a:p>
            <a:pPr lvl="0"/>
            <a:r>
              <a:rPr lang="en-GB" sz="2400" dirty="0" smtClean="0">
                <a:solidFill>
                  <a:schemeClr val="tx1"/>
                </a:solidFill>
                <a:latin typeface="Calibri" panose="020F0502020204030204" pitchFamily="34" charset="0"/>
                <a:cs typeface="Calibri" panose="020F0502020204030204" pitchFamily="34" charset="0"/>
              </a:rPr>
              <a:t>If you have </a:t>
            </a:r>
            <a:r>
              <a:rPr lang="en-GB" sz="2400" dirty="0">
                <a:solidFill>
                  <a:schemeClr val="tx1"/>
                </a:solidFill>
                <a:latin typeface="Calibri" panose="020F0502020204030204" pitchFamily="34" charset="0"/>
                <a:cs typeface="Calibri" panose="020F0502020204030204" pitchFamily="34" charset="0"/>
              </a:rPr>
              <a:t>secured </a:t>
            </a:r>
            <a:r>
              <a:rPr lang="en-GB" sz="2400" dirty="0" smtClean="0">
                <a:solidFill>
                  <a:schemeClr val="tx1"/>
                </a:solidFill>
                <a:latin typeface="Calibri" panose="020F0502020204030204" pitchFamily="34" charset="0"/>
                <a:cs typeface="Calibri" panose="020F0502020204030204" pitchFamily="34" charset="0"/>
              </a:rPr>
              <a:t>at least 4 Higher passes in S5 then considering an Advanced Higher eases the </a:t>
            </a:r>
            <a:r>
              <a:rPr lang="en-GB" sz="2400" dirty="0">
                <a:solidFill>
                  <a:schemeClr val="tx1"/>
                </a:solidFill>
                <a:latin typeface="Calibri" panose="020F0502020204030204" pitchFamily="34" charset="0"/>
                <a:cs typeface="Calibri" panose="020F0502020204030204" pitchFamily="34" charset="0"/>
              </a:rPr>
              <a:t>transition between school </a:t>
            </a:r>
            <a:r>
              <a:rPr lang="en-GB" sz="2400" dirty="0" smtClean="0">
                <a:solidFill>
                  <a:schemeClr val="tx1"/>
                </a:solidFill>
                <a:latin typeface="Calibri" panose="020F0502020204030204" pitchFamily="34" charset="0"/>
                <a:cs typeface="Calibri" panose="020F0502020204030204" pitchFamily="34" charset="0"/>
              </a:rPr>
              <a:t>and university. </a:t>
            </a:r>
          </a:p>
          <a:p>
            <a:pPr lvl="0"/>
            <a:r>
              <a:rPr lang="en-GB" sz="2400" dirty="0" smtClean="0">
                <a:solidFill>
                  <a:schemeClr val="tx1"/>
                </a:solidFill>
                <a:latin typeface="Calibri" panose="020F0502020204030204" pitchFamily="34" charset="0"/>
                <a:cs typeface="Calibri" panose="020F0502020204030204" pitchFamily="34" charset="0"/>
              </a:rPr>
              <a:t>Advanced Highers </a:t>
            </a:r>
            <a:r>
              <a:rPr lang="en-GB" sz="2400" u="sng" dirty="0" smtClean="0">
                <a:solidFill>
                  <a:schemeClr val="tx1"/>
                </a:solidFill>
                <a:latin typeface="Calibri" panose="020F0502020204030204" pitchFamily="34" charset="0"/>
                <a:cs typeface="Calibri" panose="020F0502020204030204" pitchFamily="34" charset="0"/>
              </a:rPr>
              <a:t>are</a:t>
            </a:r>
            <a:r>
              <a:rPr lang="en-GB" sz="2400" dirty="0" smtClean="0">
                <a:solidFill>
                  <a:schemeClr val="tx1"/>
                </a:solidFill>
                <a:latin typeface="Calibri" panose="020F0502020204030204" pitchFamily="34" charset="0"/>
                <a:cs typeface="Calibri" panose="020F0502020204030204" pitchFamily="34" charset="0"/>
              </a:rPr>
              <a:t> required </a:t>
            </a:r>
            <a:r>
              <a:rPr lang="en-GB" sz="2400" dirty="0">
                <a:solidFill>
                  <a:schemeClr val="tx1"/>
                </a:solidFill>
                <a:latin typeface="Calibri" panose="020F0502020204030204" pitchFamily="34" charset="0"/>
                <a:cs typeface="Calibri" panose="020F0502020204030204" pitchFamily="34" charset="0"/>
              </a:rPr>
              <a:t>for high demand professional courses such as medicine/ vet medicine/ dentistry</a:t>
            </a:r>
          </a:p>
          <a:p>
            <a:pPr lvl="0"/>
            <a:r>
              <a:rPr lang="en-GB" sz="2400" dirty="0" smtClean="0">
                <a:solidFill>
                  <a:schemeClr val="tx1"/>
                </a:solidFill>
                <a:latin typeface="Calibri" panose="020F0502020204030204" pitchFamily="34" charset="0"/>
                <a:cs typeface="Calibri" panose="020F0502020204030204" pitchFamily="34" charset="0"/>
              </a:rPr>
              <a:t>Advanced Highers </a:t>
            </a:r>
            <a:r>
              <a:rPr lang="en-GB" sz="2400" u="sng" dirty="0" smtClean="0">
                <a:solidFill>
                  <a:schemeClr val="tx1"/>
                </a:solidFill>
                <a:latin typeface="Calibri" panose="020F0502020204030204" pitchFamily="34" charset="0"/>
                <a:cs typeface="Calibri" panose="020F0502020204030204" pitchFamily="34" charset="0"/>
              </a:rPr>
              <a:t>will not</a:t>
            </a:r>
            <a:r>
              <a:rPr lang="en-GB" sz="2400" dirty="0" smtClean="0">
                <a:solidFill>
                  <a:schemeClr val="tx1"/>
                </a:solidFill>
                <a:latin typeface="Calibri" panose="020F0502020204030204" pitchFamily="34" charset="0"/>
                <a:cs typeface="Calibri" panose="020F0502020204030204" pitchFamily="34" charset="0"/>
              </a:rPr>
              <a:t> replace a </a:t>
            </a:r>
            <a:r>
              <a:rPr lang="en-GB" sz="2400" dirty="0">
                <a:solidFill>
                  <a:schemeClr val="tx1"/>
                </a:solidFill>
                <a:latin typeface="Calibri" panose="020F0502020204030204" pitchFamily="34" charset="0"/>
                <a:cs typeface="Calibri" panose="020F0502020204030204" pitchFamily="34" charset="0"/>
              </a:rPr>
              <a:t>missed Higher </a:t>
            </a:r>
            <a:r>
              <a:rPr lang="en-GB" sz="2400" dirty="0" smtClean="0">
                <a:solidFill>
                  <a:schemeClr val="tx1"/>
                </a:solidFill>
                <a:latin typeface="Calibri" panose="020F0502020204030204" pitchFamily="34" charset="0"/>
                <a:cs typeface="Calibri" panose="020F0502020204030204" pitchFamily="34" charset="0"/>
              </a:rPr>
              <a:t>(E.g. if a course </a:t>
            </a:r>
            <a:r>
              <a:rPr lang="en-GB" sz="2400" dirty="0">
                <a:solidFill>
                  <a:schemeClr val="tx1"/>
                </a:solidFill>
                <a:latin typeface="Calibri" panose="020F0502020204030204" pitchFamily="34" charset="0"/>
                <a:cs typeface="Calibri" panose="020F0502020204030204" pitchFamily="34" charset="0"/>
              </a:rPr>
              <a:t>requires BBBB at </a:t>
            </a:r>
            <a:r>
              <a:rPr lang="en-GB" sz="2400" dirty="0" smtClean="0">
                <a:solidFill>
                  <a:schemeClr val="tx1"/>
                </a:solidFill>
                <a:latin typeface="Calibri" panose="020F0502020204030204" pitchFamily="34" charset="0"/>
                <a:cs typeface="Calibri" panose="020F0502020204030204" pitchFamily="34" charset="0"/>
              </a:rPr>
              <a:t>Higher an Advanced Higher pass </a:t>
            </a:r>
            <a:r>
              <a:rPr lang="en-GB" sz="2400" u="sng" dirty="0" smtClean="0">
                <a:solidFill>
                  <a:schemeClr val="tx1"/>
                </a:solidFill>
                <a:latin typeface="Calibri" panose="020F0502020204030204" pitchFamily="34" charset="0"/>
                <a:cs typeface="Calibri" panose="020F0502020204030204" pitchFamily="34" charset="0"/>
              </a:rPr>
              <a:t>will not </a:t>
            </a:r>
            <a:r>
              <a:rPr lang="en-GB" sz="2400" dirty="0" smtClean="0">
                <a:solidFill>
                  <a:schemeClr val="tx1"/>
                </a:solidFill>
                <a:latin typeface="Calibri" panose="020F0502020204030204" pitchFamily="34" charset="0"/>
                <a:cs typeface="Calibri" panose="020F0502020204030204" pitchFamily="34" charset="0"/>
              </a:rPr>
              <a:t>replace one of those passes.)</a:t>
            </a:r>
            <a:endParaRPr lang="en-GB" sz="2400" dirty="0">
              <a:solidFill>
                <a:schemeClr val="tx1"/>
              </a:solidFill>
              <a:latin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3880898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alibri" panose="020F0502020204030204" pitchFamily="34" charset="0"/>
                <a:cs typeface="Calibri" panose="020F0502020204030204" pitchFamily="34" charset="0"/>
              </a:rPr>
              <a:t>PREPARATION FOR UCAS</a:t>
            </a:r>
            <a:endParaRPr lang="en-GB" dirty="0">
              <a:latin typeface="Calibri" panose="020F0502020204030204" pitchFamily="34" charset="0"/>
              <a:cs typeface="Calibri" panose="020F0502020204030204" pitchFamily="34"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4598957"/>
              </p:ext>
            </p:extLst>
          </p:nvPr>
        </p:nvGraphicFramePr>
        <p:xfrm>
          <a:off x="937058" y="1696027"/>
          <a:ext cx="8947150" cy="4178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260062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Calibri" panose="020F0502020204030204" pitchFamily="34" charset="0"/>
                <a:cs typeface="Calibri" panose="020F0502020204030204" pitchFamily="34" charset="0"/>
              </a:rPr>
              <a:t>OTHER SUPPORT</a:t>
            </a:r>
            <a:endParaRPr lang="en-GB" dirty="0">
              <a:latin typeface="Calibri" panose="020F0502020204030204" pitchFamily="34" charset="0"/>
              <a:cs typeface="Calibri" panose="020F0502020204030204" pitchFamily="34" charset="0"/>
            </a:endParaRPr>
          </a:p>
        </p:txBody>
      </p:sp>
      <p:graphicFrame>
        <p:nvGraphicFramePr>
          <p:cNvPr id="3" name="Diagram 2"/>
          <p:cNvGraphicFramePr/>
          <p:nvPr>
            <p:extLst>
              <p:ext uri="{D42A27DB-BD31-4B8C-83A1-F6EECF244321}">
                <p14:modId xmlns:p14="http://schemas.microsoft.com/office/powerpoint/2010/main" val="1567995867"/>
              </p:ext>
            </p:extLst>
          </p:nvPr>
        </p:nvGraphicFramePr>
        <p:xfrm>
          <a:off x="911668" y="1270000"/>
          <a:ext cx="8128000" cy="49953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981209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2344" y="338667"/>
            <a:ext cx="8825658" cy="1274234"/>
          </a:xfrm>
        </p:spPr>
        <p:txBody>
          <a:bodyPr/>
          <a:lstStyle/>
          <a:p>
            <a:pPr algn="l"/>
            <a:r>
              <a:rPr lang="en-GB" dirty="0" smtClean="0">
                <a:latin typeface="Calibri" panose="020F0502020204030204" pitchFamily="34" charset="0"/>
                <a:cs typeface="Calibri" panose="020F0502020204030204" pitchFamily="34" charset="0"/>
              </a:rPr>
              <a:t>USEFUL WEBSITES</a:t>
            </a:r>
            <a:endParaRPr lang="en-GB" dirty="0">
              <a:latin typeface="Calibri" panose="020F0502020204030204" pitchFamily="34" charset="0"/>
              <a:cs typeface="Calibri" panose="020F0502020204030204" pitchFamily="34" charset="0"/>
            </a:endParaRPr>
          </a:p>
        </p:txBody>
      </p:sp>
      <p:sp>
        <p:nvSpPr>
          <p:cNvPr id="3" name="Subtitle 2"/>
          <p:cNvSpPr>
            <a:spLocks noGrp="1"/>
          </p:cNvSpPr>
          <p:nvPr>
            <p:ph type="subTitle" idx="1"/>
          </p:nvPr>
        </p:nvSpPr>
        <p:spPr>
          <a:xfrm>
            <a:off x="873811" y="1761068"/>
            <a:ext cx="7480480" cy="4473478"/>
          </a:xfrm>
        </p:spPr>
        <p:style>
          <a:lnRef idx="2">
            <a:schemeClr val="accent1"/>
          </a:lnRef>
          <a:fillRef idx="1">
            <a:schemeClr val="lt1"/>
          </a:fillRef>
          <a:effectRef idx="0">
            <a:schemeClr val="accent1"/>
          </a:effectRef>
          <a:fontRef idx="minor">
            <a:schemeClr val="dk1"/>
          </a:fontRef>
        </p:style>
        <p:txBody>
          <a:bodyPr>
            <a:normAutofit/>
          </a:bodyPr>
          <a:lstStyle/>
          <a:p>
            <a:pPr algn="l"/>
            <a:r>
              <a:rPr lang="en-GB" sz="2400" b="1" dirty="0" smtClean="0">
                <a:solidFill>
                  <a:schemeClr val="accent6"/>
                </a:solidFill>
                <a:latin typeface="Calibri" panose="020F0502020204030204" pitchFamily="34" charset="0"/>
                <a:cs typeface="Calibri" panose="020F0502020204030204" pitchFamily="34" charset="0"/>
                <a:hlinkClick r:id="rId3"/>
              </a:rPr>
              <a:t>www.ucas.com</a:t>
            </a:r>
            <a:endParaRPr lang="en-GB" sz="2400" b="1" dirty="0" smtClean="0">
              <a:solidFill>
                <a:schemeClr val="accent6"/>
              </a:solidFill>
              <a:latin typeface="Calibri" panose="020F0502020204030204" pitchFamily="34" charset="0"/>
              <a:cs typeface="Calibri" panose="020F0502020204030204" pitchFamily="34" charset="0"/>
            </a:endParaRPr>
          </a:p>
          <a:p>
            <a:pPr algn="l"/>
            <a:r>
              <a:rPr lang="en-GB" sz="2400" b="1" dirty="0" smtClean="0">
                <a:solidFill>
                  <a:schemeClr val="accent6"/>
                </a:solidFill>
                <a:latin typeface="Calibri" panose="020F0502020204030204" pitchFamily="34" charset="0"/>
                <a:cs typeface="Calibri" panose="020F0502020204030204" pitchFamily="34" charset="0"/>
                <a:hlinkClick r:id="rId4"/>
              </a:rPr>
              <a:t>www.forthvalley.ac.uk</a:t>
            </a:r>
            <a:endParaRPr lang="en-GB" sz="2400" b="1" dirty="0" smtClean="0">
              <a:solidFill>
                <a:schemeClr val="accent6"/>
              </a:solidFill>
              <a:latin typeface="Calibri" panose="020F0502020204030204" pitchFamily="34" charset="0"/>
              <a:cs typeface="Calibri" panose="020F0502020204030204" pitchFamily="34" charset="0"/>
            </a:endParaRPr>
          </a:p>
          <a:p>
            <a:pPr algn="l"/>
            <a:r>
              <a:rPr lang="en-GB" sz="2400" b="1" dirty="0" smtClean="0">
                <a:solidFill>
                  <a:schemeClr val="accent6"/>
                </a:solidFill>
                <a:latin typeface="Calibri" panose="020F0502020204030204" pitchFamily="34" charset="0"/>
                <a:cs typeface="Calibri" panose="020F0502020204030204" pitchFamily="34" charset="0"/>
                <a:hlinkClick r:id="rId5"/>
              </a:rPr>
              <a:t>www.leapsonline.org</a:t>
            </a:r>
            <a:r>
              <a:rPr lang="en-GB" sz="2400" b="1" dirty="0" smtClean="0">
                <a:solidFill>
                  <a:schemeClr val="accent6"/>
                </a:solidFill>
                <a:latin typeface="Calibri" panose="020F0502020204030204" pitchFamily="34" charset="0"/>
                <a:cs typeface="Calibri" panose="020F0502020204030204" pitchFamily="34" charset="0"/>
              </a:rPr>
              <a:t> </a:t>
            </a:r>
          </a:p>
          <a:p>
            <a:pPr algn="l"/>
            <a:r>
              <a:rPr lang="en-GB" sz="2400" b="1" dirty="0" smtClean="0">
                <a:solidFill>
                  <a:schemeClr val="accent6"/>
                </a:solidFill>
                <a:latin typeface="Calibri" panose="020F0502020204030204" pitchFamily="34" charset="0"/>
                <a:cs typeface="Calibri" panose="020F0502020204030204" pitchFamily="34" charset="0"/>
                <a:hlinkClick r:id="rId6"/>
              </a:rPr>
              <a:t>www.ed.ac.uk/student-recruitment/widening-participation/reach</a:t>
            </a:r>
            <a:endParaRPr lang="en-GB" sz="2400" b="1" dirty="0" smtClean="0">
              <a:solidFill>
                <a:schemeClr val="accent6"/>
              </a:solidFill>
              <a:latin typeface="Calibri" panose="020F0502020204030204" pitchFamily="34" charset="0"/>
              <a:cs typeface="Calibri" panose="020F0502020204030204" pitchFamily="34" charset="0"/>
            </a:endParaRPr>
          </a:p>
          <a:p>
            <a:pPr algn="l"/>
            <a:r>
              <a:rPr lang="en-GB" sz="2400" b="1" dirty="0" smtClean="0">
                <a:solidFill>
                  <a:schemeClr val="accent6"/>
                </a:solidFill>
                <a:latin typeface="Calibri" panose="020F0502020204030204" pitchFamily="34" charset="0"/>
                <a:cs typeface="Calibri" panose="020F0502020204030204" pitchFamily="34" charset="0"/>
                <a:hlinkClick r:id="rId7"/>
              </a:rPr>
              <a:t>www.summerschools.suttontrust.com</a:t>
            </a:r>
            <a:endParaRPr lang="en-GB" sz="2400" b="1" dirty="0" smtClean="0">
              <a:solidFill>
                <a:schemeClr val="accent6"/>
              </a:solidFill>
              <a:latin typeface="Calibri" panose="020F0502020204030204" pitchFamily="34" charset="0"/>
              <a:cs typeface="Calibri" panose="020F0502020204030204" pitchFamily="34" charset="0"/>
            </a:endParaRPr>
          </a:p>
          <a:p>
            <a:pPr algn="l"/>
            <a:r>
              <a:rPr lang="en-GB" sz="2400" b="1" dirty="0" smtClean="0">
                <a:solidFill>
                  <a:schemeClr val="accent6"/>
                </a:solidFill>
                <a:latin typeface="Calibri" panose="020F0502020204030204" pitchFamily="34" charset="0"/>
                <a:cs typeface="Calibri" panose="020F0502020204030204" pitchFamily="34" charset="0"/>
                <a:hlinkClick r:id="rId8"/>
              </a:rPr>
              <a:t>www.therobertsontrust.org.uk/scholars</a:t>
            </a:r>
            <a:endParaRPr lang="en-GB" sz="2400" b="1" dirty="0" smtClean="0">
              <a:solidFill>
                <a:schemeClr val="accent6"/>
              </a:solidFill>
              <a:latin typeface="Calibri" panose="020F0502020204030204" pitchFamily="34" charset="0"/>
              <a:cs typeface="Calibri" panose="020F0502020204030204" pitchFamily="34" charset="0"/>
            </a:endParaRPr>
          </a:p>
          <a:p>
            <a:pPr algn="l"/>
            <a:r>
              <a:rPr lang="en-GB" sz="2400" b="1" dirty="0" smtClean="0">
                <a:solidFill>
                  <a:schemeClr val="accent6"/>
                </a:solidFill>
                <a:latin typeface="Calibri" panose="020F0502020204030204" pitchFamily="34" charset="0"/>
                <a:cs typeface="Calibri" panose="020F0502020204030204" pitchFamily="34" charset="0"/>
                <a:hlinkClick r:id="rId9"/>
              </a:rPr>
              <a:t>www.saas.gov.uk</a:t>
            </a:r>
            <a:endParaRPr lang="en-GB" sz="2400" b="1" dirty="0" smtClean="0">
              <a:solidFill>
                <a:schemeClr val="accent6"/>
              </a:solidFill>
              <a:latin typeface="Calibri" panose="020F0502020204030204" pitchFamily="34" charset="0"/>
              <a:cs typeface="Calibri" panose="020F0502020204030204" pitchFamily="34" charset="0"/>
            </a:endParaRPr>
          </a:p>
          <a:p>
            <a:pPr algn="l"/>
            <a:r>
              <a:rPr lang="en-GB" sz="2400" b="1" dirty="0" smtClean="0">
                <a:solidFill>
                  <a:schemeClr val="accent6"/>
                </a:solidFill>
                <a:latin typeface="Calibri" panose="020F0502020204030204" pitchFamily="34" charset="0"/>
                <a:cs typeface="Calibri" panose="020F0502020204030204" pitchFamily="34" charset="0"/>
                <a:hlinkClick r:id="rId10"/>
              </a:rPr>
              <a:t>www.applytouni.com</a:t>
            </a:r>
            <a:r>
              <a:rPr lang="en-GB" sz="2400" b="1" dirty="0" smtClean="0">
                <a:solidFill>
                  <a:schemeClr val="accent6"/>
                </a:solidFill>
                <a:latin typeface="Calibri" panose="020F0502020204030204" pitchFamily="34" charset="0"/>
                <a:cs typeface="Calibri" panose="020F0502020204030204" pitchFamily="34" charset="0"/>
              </a:rPr>
              <a:t> </a:t>
            </a:r>
          </a:p>
          <a:p>
            <a:endParaRPr lang="en-GB" dirty="0" smtClean="0"/>
          </a:p>
          <a:p>
            <a:endParaRPr lang="en-GB" dirty="0" smtClean="0"/>
          </a:p>
          <a:p>
            <a:endParaRPr lang="en-GB" dirty="0"/>
          </a:p>
        </p:txBody>
      </p:sp>
    </p:spTree>
    <p:extLst>
      <p:ext uri="{BB962C8B-B14F-4D97-AF65-F5344CB8AC3E}">
        <p14:creationId xmlns:p14="http://schemas.microsoft.com/office/powerpoint/2010/main" val="18568819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8253" y="2002750"/>
            <a:ext cx="6807894" cy="1646302"/>
          </a:xfrm>
        </p:spPr>
        <p:txBody>
          <a:bodyPr>
            <a:normAutofit/>
          </a:bodyPr>
          <a:lstStyle/>
          <a:p>
            <a:pPr algn="l"/>
            <a:r>
              <a:rPr lang="en-GB" sz="6000" dirty="0" smtClean="0">
                <a:latin typeface="Calibri" panose="020F0502020204030204" pitchFamily="34" charset="0"/>
                <a:cs typeface="Calibri" panose="020F0502020204030204" pitchFamily="34" charset="0"/>
              </a:rPr>
              <a:t>QUESTIONS </a:t>
            </a:r>
            <a:endParaRPr lang="en-GB" sz="6000" dirty="0">
              <a:latin typeface="Calibri" panose="020F0502020204030204" pitchFamily="34" charset="0"/>
              <a:cs typeface="Calibri" panose="020F0502020204030204" pitchFamily="34" charset="0"/>
            </a:endParaRPr>
          </a:p>
        </p:txBody>
      </p:sp>
      <p:sp>
        <p:nvSpPr>
          <p:cNvPr id="3" name="Content Placeholder 2"/>
          <p:cNvSpPr>
            <a:spLocks noGrp="1"/>
          </p:cNvSpPr>
          <p:nvPr>
            <p:ph type="subTitle" idx="1"/>
          </p:nvPr>
        </p:nvSpPr>
        <p:spPr>
          <a:xfrm>
            <a:off x="928253" y="3649052"/>
            <a:ext cx="5311603" cy="1096899"/>
          </a:xfrm>
        </p:spPr>
        <p:txBody>
          <a:bodyPr>
            <a:normAutofit/>
          </a:bodyPr>
          <a:lstStyle/>
          <a:p>
            <a:pPr marL="0" indent="0">
              <a:buNone/>
            </a:pPr>
            <a:r>
              <a:rPr lang="en-GB" sz="4000" dirty="0" smtClean="0">
                <a:latin typeface="Calibri" panose="020F0502020204030204" pitchFamily="34" charset="0"/>
                <a:cs typeface="Calibri" panose="020F0502020204030204" pitchFamily="34" charset="0"/>
              </a:rPr>
              <a:t>cltmcewan@glow.sch.uk</a:t>
            </a:r>
            <a:endParaRPr lang="en-GB" sz="4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65585849"/>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376</TotalTime>
  <Words>456</Words>
  <Application>Microsoft Office PowerPoint</Application>
  <PresentationFormat>Widescreen</PresentationFormat>
  <Paragraphs>80</Paragraphs>
  <Slides>9</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Trebuchet MS</vt:lpstr>
      <vt:lpstr>Wingdings 3</vt:lpstr>
      <vt:lpstr>Facet</vt:lpstr>
      <vt:lpstr>Information Session</vt:lpstr>
      <vt:lpstr>UCAS Selection Process</vt:lpstr>
      <vt:lpstr>UCAS Preparation</vt:lpstr>
      <vt:lpstr>Key Dates for UCAS Applications</vt:lpstr>
      <vt:lpstr>SUBJECT CHOICE/GRADES</vt:lpstr>
      <vt:lpstr>PREPARATION FOR UCAS</vt:lpstr>
      <vt:lpstr>OTHER SUPPORT</vt:lpstr>
      <vt:lpstr>USEFUL WEBSITES</vt:lpstr>
      <vt:lpstr>QUESTIONS </vt:lpstr>
    </vt:vector>
  </TitlesOfParts>
  <Company>Clackmannanshire Council</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Higher Education/UCAS</dc:title>
  <dc:creator>Lorraine McGee</dc:creator>
  <cp:lastModifiedBy>Tracey McEwan</cp:lastModifiedBy>
  <cp:revision>23</cp:revision>
  <dcterms:created xsi:type="dcterms:W3CDTF">2019-01-21T10:43:57Z</dcterms:created>
  <dcterms:modified xsi:type="dcterms:W3CDTF">2021-02-05T12:20:07Z</dcterms:modified>
</cp:coreProperties>
</file>